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3"/>
  </p:notesMasterIdLst>
  <p:sldIdLst>
    <p:sldId id="256" r:id="rId5"/>
    <p:sldId id="1512" r:id="rId6"/>
    <p:sldId id="1851" r:id="rId7"/>
    <p:sldId id="1935" r:id="rId8"/>
    <p:sldId id="1854" r:id="rId9"/>
    <p:sldId id="1857" r:id="rId10"/>
    <p:sldId id="1859" r:id="rId11"/>
    <p:sldId id="1936" r:id="rId12"/>
    <p:sldId id="1860" r:id="rId13"/>
    <p:sldId id="1864" r:id="rId14"/>
    <p:sldId id="1865" r:id="rId15"/>
    <p:sldId id="1867" r:id="rId16"/>
    <p:sldId id="1870" r:id="rId17"/>
    <p:sldId id="1873" r:id="rId18"/>
    <p:sldId id="1877" r:id="rId19"/>
    <p:sldId id="1881" r:id="rId20"/>
    <p:sldId id="1884" r:id="rId21"/>
    <p:sldId id="1887" r:id="rId22"/>
    <p:sldId id="1889" r:id="rId23"/>
    <p:sldId id="1894" r:id="rId24"/>
    <p:sldId id="1898" r:id="rId25"/>
    <p:sldId id="1902" r:id="rId26"/>
    <p:sldId id="1906" r:id="rId27"/>
    <p:sldId id="1907" r:id="rId28"/>
    <p:sldId id="1910" r:id="rId29"/>
    <p:sldId id="1911" r:id="rId30"/>
    <p:sldId id="1912" r:id="rId31"/>
    <p:sldId id="1913" r:id="rId32"/>
    <p:sldId id="1922" r:id="rId33"/>
    <p:sldId id="1923" r:id="rId34"/>
    <p:sldId id="1930" r:id="rId35"/>
    <p:sldId id="1931" r:id="rId36"/>
    <p:sldId id="1677" r:id="rId37"/>
    <p:sldId id="1678" r:id="rId38"/>
    <p:sldId id="1679" r:id="rId39"/>
    <p:sldId id="1680" r:id="rId40"/>
    <p:sldId id="1681" r:id="rId41"/>
    <p:sldId id="1682" r:id="rId42"/>
    <p:sldId id="1683" r:id="rId43"/>
    <p:sldId id="1684" r:id="rId44"/>
    <p:sldId id="1685" r:id="rId45"/>
    <p:sldId id="1686" r:id="rId46"/>
    <p:sldId id="1687" r:id="rId47"/>
    <p:sldId id="1688" r:id="rId48"/>
    <p:sldId id="1689" r:id="rId49"/>
    <p:sldId id="1690" r:id="rId50"/>
    <p:sldId id="1691" r:id="rId51"/>
    <p:sldId id="1692" r:id="rId52"/>
    <p:sldId id="1693" r:id="rId53"/>
    <p:sldId id="1694" r:id="rId54"/>
    <p:sldId id="1695" r:id="rId55"/>
    <p:sldId id="1696" r:id="rId56"/>
    <p:sldId id="1697" r:id="rId57"/>
    <p:sldId id="1698" r:id="rId58"/>
    <p:sldId id="1699" r:id="rId59"/>
    <p:sldId id="1700" r:id="rId60"/>
    <p:sldId id="1701" r:id="rId61"/>
    <p:sldId id="1702" r:id="rId62"/>
    <p:sldId id="1703" r:id="rId63"/>
    <p:sldId id="1704" r:id="rId64"/>
    <p:sldId id="1705" r:id="rId65"/>
    <p:sldId id="1706" r:id="rId66"/>
    <p:sldId id="1707" r:id="rId67"/>
    <p:sldId id="1708" r:id="rId68"/>
    <p:sldId id="1709" r:id="rId69"/>
    <p:sldId id="1710" r:id="rId70"/>
    <p:sldId id="1756" r:id="rId71"/>
    <p:sldId id="1759" r:id="rId72"/>
    <p:sldId id="1760" r:id="rId73"/>
    <p:sldId id="1764" r:id="rId74"/>
    <p:sldId id="1761" r:id="rId75"/>
    <p:sldId id="1762" r:id="rId76"/>
    <p:sldId id="1763" r:id="rId77"/>
    <p:sldId id="1766" r:id="rId78"/>
    <p:sldId id="1765" r:id="rId79"/>
    <p:sldId id="1767" r:id="rId80"/>
    <p:sldId id="1768" r:id="rId81"/>
    <p:sldId id="1770" r:id="rId82"/>
    <p:sldId id="1771" r:id="rId83"/>
    <p:sldId id="1769" r:id="rId84"/>
    <p:sldId id="1772" r:id="rId85"/>
    <p:sldId id="1773" r:id="rId86"/>
    <p:sldId id="1774" r:id="rId87"/>
    <p:sldId id="1775" r:id="rId88"/>
    <p:sldId id="1776" r:id="rId89"/>
    <p:sldId id="1777" r:id="rId90"/>
    <p:sldId id="1778" r:id="rId91"/>
    <p:sldId id="1780" r:id="rId92"/>
    <p:sldId id="1779" r:id="rId93"/>
    <p:sldId id="1781" r:id="rId94"/>
    <p:sldId id="1782" r:id="rId95"/>
    <p:sldId id="1783" r:id="rId96"/>
    <p:sldId id="1784" r:id="rId97"/>
    <p:sldId id="1785" r:id="rId98"/>
    <p:sldId id="1786" r:id="rId99"/>
    <p:sldId id="1787" r:id="rId100"/>
    <p:sldId id="1788" r:id="rId101"/>
    <p:sldId id="1789" r:id="rId102"/>
    <p:sldId id="1790" r:id="rId103"/>
    <p:sldId id="1791" r:id="rId104"/>
    <p:sldId id="1792" r:id="rId105"/>
    <p:sldId id="1794" r:id="rId106"/>
    <p:sldId id="1793" r:id="rId107"/>
    <p:sldId id="1795" r:id="rId108"/>
    <p:sldId id="1796" r:id="rId109"/>
    <p:sldId id="1797" r:id="rId110"/>
    <p:sldId id="1798" r:id="rId111"/>
    <p:sldId id="1800" r:id="rId112"/>
    <p:sldId id="1799" r:id="rId113"/>
    <p:sldId id="1801" r:id="rId114"/>
    <p:sldId id="1802" r:id="rId115"/>
    <p:sldId id="1803" r:id="rId116"/>
    <p:sldId id="1804" r:id="rId117"/>
    <p:sldId id="1805" r:id="rId118"/>
    <p:sldId id="1806" r:id="rId119"/>
    <p:sldId id="1807" r:id="rId120"/>
    <p:sldId id="1815" r:id="rId121"/>
    <p:sldId id="1808" r:id="rId122"/>
    <p:sldId id="1809" r:id="rId123"/>
    <p:sldId id="1810" r:id="rId124"/>
    <p:sldId id="1811" r:id="rId125"/>
    <p:sldId id="1812" r:id="rId126"/>
    <p:sldId id="1813" r:id="rId127"/>
    <p:sldId id="1814" r:id="rId128"/>
    <p:sldId id="1816" r:id="rId129"/>
    <p:sldId id="1817" r:id="rId130"/>
    <p:sldId id="1818" r:id="rId131"/>
    <p:sldId id="1819" r:id="rId132"/>
    <p:sldId id="1833" r:id="rId133"/>
    <p:sldId id="1834" r:id="rId134"/>
    <p:sldId id="1835" r:id="rId135"/>
    <p:sldId id="1821" r:id="rId136"/>
    <p:sldId id="1820" r:id="rId137"/>
    <p:sldId id="1822" r:id="rId138"/>
    <p:sldId id="1823" r:id="rId139"/>
    <p:sldId id="1824" r:id="rId140"/>
    <p:sldId id="1825" r:id="rId141"/>
    <p:sldId id="1827" r:id="rId142"/>
    <p:sldId id="1828" r:id="rId143"/>
    <p:sldId id="1829" r:id="rId144"/>
    <p:sldId id="1830" r:id="rId145"/>
    <p:sldId id="1831" r:id="rId146"/>
    <p:sldId id="1832" r:id="rId147"/>
    <p:sldId id="1826" r:id="rId148"/>
    <p:sldId id="1836" r:id="rId149"/>
    <p:sldId id="1839" r:id="rId150"/>
    <p:sldId id="1838" r:id="rId151"/>
    <p:sldId id="1840" r:id="rId152"/>
    <p:sldId id="1842" r:id="rId153"/>
    <p:sldId id="1841" r:id="rId154"/>
    <p:sldId id="1843" r:id="rId155"/>
    <p:sldId id="1844" r:id="rId156"/>
    <p:sldId id="1845" r:id="rId157"/>
    <p:sldId id="1850" r:id="rId158"/>
    <p:sldId id="1848" r:id="rId159"/>
    <p:sldId id="1849" r:id="rId160"/>
    <p:sldId id="1846" r:id="rId161"/>
    <p:sldId id="1755" r:id="rId162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984"/>
    <a:srgbClr val="FF783F"/>
    <a:srgbClr val="99FF66"/>
    <a:srgbClr val="660066"/>
    <a:srgbClr val="1A40C0"/>
    <a:srgbClr val="246B1B"/>
    <a:srgbClr val="C0A523"/>
    <a:srgbClr val="224C8A"/>
    <a:srgbClr val="E4CF3D"/>
    <a:srgbClr val="9CD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F2EC0A-BBE8-CD4C-8FAD-08F31ACF8F99}" v="91" dt="2021-05-14T09:55:10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29" autoAdjust="0"/>
    <p:restoredTop sz="94645"/>
  </p:normalViewPr>
  <p:slideViewPr>
    <p:cSldViewPr snapToGrid="0" snapToObjects="1">
      <p:cViewPr varScale="1">
        <p:scale>
          <a:sx n="127" d="100"/>
          <a:sy n="127" d="100"/>
        </p:scale>
        <p:origin x="992" y="19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commentAuthors" Target="commentAuthors.xml"/><Relationship Id="rId16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presProps" Target="pres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1.sv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3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" Type="http://schemas.openxmlformats.org/officeDocument/2006/relationships/image" Target="../media/image2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9.sv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0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29.sv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6.sv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36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35.png"/><Relationship Id="rId3" Type="http://schemas.openxmlformats.org/officeDocument/2006/relationships/image" Target="../media/image3.png"/><Relationship Id="rId21" Type="http://schemas.openxmlformats.org/officeDocument/2006/relationships/image" Target="../media/image38.sv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17" Type="http://schemas.openxmlformats.org/officeDocument/2006/relationships/image" Target="../media/image34.png"/><Relationship Id="rId2" Type="http://schemas.openxmlformats.org/officeDocument/2006/relationships/image" Target="../media/image2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32.png"/><Relationship Id="rId10" Type="http://schemas.openxmlformats.org/officeDocument/2006/relationships/image" Target="../media/image23.png"/><Relationship Id="rId19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3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21" Type="http://schemas.openxmlformats.org/officeDocument/2006/relationships/image" Target="../media/image127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21" Type="http://schemas.openxmlformats.org/officeDocument/2006/relationships/image" Target="../media/image127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9.svg"/><Relationship Id="rId21" Type="http://schemas.openxmlformats.org/officeDocument/2006/relationships/image" Target="../media/image42.svg"/><Relationship Id="rId7" Type="http://schemas.openxmlformats.org/officeDocument/2006/relationships/image" Target="../media/image19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8.png"/><Relationship Id="rId16" Type="http://schemas.openxmlformats.org/officeDocument/2006/relationships/image" Target="../media/image54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49.sv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20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41.png"/><Relationship Id="rId3" Type="http://schemas.openxmlformats.org/officeDocument/2006/relationships/image" Target="../media/image9.svg"/><Relationship Id="rId21" Type="http://schemas.openxmlformats.org/officeDocument/2006/relationships/image" Target="../media/image44.svg"/><Relationship Id="rId7" Type="http://schemas.openxmlformats.org/officeDocument/2006/relationships/image" Target="../media/image19.svg"/><Relationship Id="rId12" Type="http://schemas.openxmlformats.org/officeDocument/2006/relationships/image" Target="../media/image50.png"/><Relationship Id="rId17" Type="http://schemas.openxmlformats.org/officeDocument/2006/relationships/image" Target="../media/image57.svg"/><Relationship Id="rId2" Type="http://schemas.openxmlformats.org/officeDocument/2006/relationships/image" Target="../media/image8.png"/><Relationship Id="rId16" Type="http://schemas.openxmlformats.org/officeDocument/2006/relationships/image" Target="../media/image56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53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52.png"/><Relationship Id="rId19" Type="http://schemas.openxmlformats.org/officeDocument/2006/relationships/image" Target="../media/image42.svg"/><Relationship Id="rId4" Type="http://schemas.openxmlformats.org/officeDocument/2006/relationships/image" Target="../media/image20.png"/><Relationship Id="rId9" Type="http://schemas.openxmlformats.org/officeDocument/2006/relationships/image" Target="../media/image47.svg"/><Relationship Id="rId14" Type="http://schemas.openxmlformats.org/officeDocument/2006/relationships/image" Target="../media/image54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9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1.sv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1.sv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3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21" Type="http://schemas.openxmlformats.org/officeDocument/2006/relationships/image" Target="../media/image58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23" Type="http://schemas.openxmlformats.org/officeDocument/2006/relationships/image" Target="../media/image60.png"/><Relationship Id="rId10" Type="http://schemas.openxmlformats.org/officeDocument/2006/relationships/image" Target="../media/image11.png"/><Relationship Id="rId19" Type="http://schemas.openxmlformats.org/officeDocument/2006/relationships/image" Target="../media/image126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Relationship Id="rId22" Type="http://schemas.openxmlformats.org/officeDocument/2006/relationships/image" Target="../media/image59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.png"/><Relationship Id="rId18" Type="http://schemas.openxmlformats.org/officeDocument/2006/relationships/image" Target="../media/image34.png"/><Relationship Id="rId3" Type="http://schemas.openxmlformats.org/officeDocument/2006/relationships/image" Target="../media/image59.png"/><Relationship Id="rId7" Type="http://schemas.openxmlformats.org/officeDocument/2006/relationships/image" Target="../media/image16.svg"/><Relationship Id="rId12" Type="http://schemas.openxmlformats.org/officeDocument/2006/relationships/image" Target="../media/image32.png"/><Relationship Id="rId17" Type="http://schemas.openxmlformats.org/officeDocument/2006/relationships/image" Target="../media/image11.png"/><Relationship Id="rId2" Type="http://schemas.openxmlformats.org/officeDocument/2006/relationships/image" Target="../media/image58.png"/><Relationship Id="rId16" Type="http://schemas.openxmlformats.org/officeDocument/2006/relationships/image" Target="../media/image23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openxmlformats.org/officeDocument/2006/relationships/image" Target="../media/image61.png"/><Relationship Id="rId15" Type="http://schemas.openxmlformats.org/officeDocument/2006/relationships/image" Target="../media/image17.png"/><Relationship Id="rId10" Type="http://schemas.openxmlformats.org/officeDocument/2006/relationships/image" Target="../media/image33.png"/><Relationship Id="rId19" Type="http://schemas.openxmlformats.org/officeDocument/2006/relationships/image" Target="../media/image24.png"/><Relationship Id="rId4" Type="http://schemas.openxmlformats.org/officeDocument/2006/relationships/image" Target="../media/image60.png"/><Relationship Id="rId9" Type="http://schemas.openxmlformats.org/officeDocument/2006/relationships/image" Target="../media/image38.svg"/><Relationship Id="rId14" Type="http://schemas.openxmlformats.org/officeDocument/2006/relationships/image" Target="../media/image62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" Type="http://schemas.openxmlformats.org/officeDocument/2006/relationships/image" Target="../media/image2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0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35.png"/><Relationship Id="rId3" Type="http://schemas.openxmlformats.org/officeDocument/2006/relationships/image" Target="../media/image3.png"/><Relationship Id="rId21" Type="http://schemas.openxmlformats.org/officeDocument/2006/relationships/image" Target="../media/image38.sv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17" Type="http://schemas.openxmlformats.org/officeDocument/2006/relationships/image" Target="../media/image34.png"/><Relationship Id="rId2" Type="http://schemas.openxmlformats.org/officeDocument/2006/relationships/image" Target="../media/image2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32.png"/><Relationship Id="rId10" Type="http://schemas.openxmlformats.org/officeDocument/2006/relationships/image" Target="../media/image23.png"/><Relationship Id="rId19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9.svg"/><Relationship Id="rId21" Type="http://schemas.openxmlformats.org/officeDocument/2006/relationships/image" Target="../media/image42.svg"/><Relationship Id="rId7" Type="http://schemas.openxmlformats.org/officeDocument/2006/relationships/image" Target="../media/image19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8.png"/><Relationship Id="rId16" Type="http://schemas.openxmlformats.org/officeDocument/2006/relationships/image" Target="../media/image54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49.sv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20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41.png"/><Relationship Id="rId3" Type="http://schemas.openxmlformats.org/officeDocument/2006/relationships/image" Target="../media/image9.svg"/><Relationship Id="rId21" Type="http://schemas.openxmlformats.org/officeDocument/2006/relationships/image" Target="../media/image44.svg"/><Relationship Id="rId7" Type="http://schemas.openxmlformats.org/officeDocument/2006/relationships/image" Target="../media/image19.svg"/><Relationship Id="rId12" Type="http://schemas.openxmlformats.org/officeDocument/2006/relationships/image" Target="../media/image50.png"/><Relationship Id="rId17" Type="http://schemas.openxmlformats.org/officeDocument/2006/relationships/image" Target="../media/image57.svg"/><Relationship Id="rId2" Type="http://schemas.openxmlformats.org/officeDocument/2006/relationships/image" Target="../media/image8.png"/><Relationship Id="rId16" Type="http://schemas.openxmlformats.org/officeDocument/2006/relationships/image" Target="../media/image56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53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52.png"/><Relationship Id="rId19" Type="http://schemas.openxmlformats.org/officeDocument/2006/relationships/image" Target="../media/image42.svg"/><Relationship Id="rId4" Type="http://schemas.openxmlformats.org/officeDocument/2006/relationships/image" Target="../media/image20.png"/><Relationship Id="rId9" Type="http://schemas.openxmlformats.org/officeDocument/2006/relationships/image" Target="../media/image47.svg"/><Relationship Id="rId1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.png"/><Relationship Id="rId18" Type="http://schemas.openxmlformats.org/officeDocument/2006/relationships/image" Target="../media/image34.png"/><Relationship Id="rId3" Type="http://schemas.openxmlformats.org/officeDocument/2006/relationships/image" Target="../media/image59.png"/><Relationship Id="rId7" Type="http://schemas.openxmlformats.org/officeDocument/2006/relationships/image" Target="../media/image16.svg"/><Relationship Id="rId12" Type="http://schemas.openxmlformats.org/officeDocument/2006/relationships/image" Target="../media/image32.png"/><Relationship Id="rId17" Type="http://schemas.openxmlformats.org/officeDocument/2006/relationships/image" Target="../media/image11.png"/><Relationship Id="rId2" Type="http://schemas.openxmlformats.org/officeDocument/2006/relationships/image" Target="../media/image58.png"/><Relationship Id="rId16" Type="http://schemas.openxmlformats.org/officeDocument/2006/relationships/image" Target="../media/image23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openxmlformats.org/officeDocument/2006/relationships/image" Target="../media/image61.png"/><Relationship Id="rId15" Type="http://schemas.openxmlformats.org/officeDocument/2006/relationships/image" Target="../media/image17.png"/><Relationship Id="rId10" Type="http://schemas.openxmlformats.org/officeDocument/2006/relationships/image" Target="../media/image33.png"/><Relationship Id="rId19" Type="http://schemas.openxmlformats.org/officeDocument/2006/relationships/image" Target="../media/image24.png"/><Relationship Id="rId4" Type="http://schemas.openxmlformats.org/officeDocument/2006/relationships/image" Target="../media/image60.png"/><Relationship Id="rId9" Type="http://schemas.openxmlformats.org/officeDocument/2006/relationships/image" Target="../media/image38.svg"/><Relationship Id="rId1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sv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sv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.svg"/><Relationship Id="rId7" Type="http://schemas.openxmlformats.org/officeDocument/2006/relationships/image" Target="../media/image1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45.svg"/><Relationship Id="rId4" Type="http://schemas.openxmlformats.org/officeDocument/2006/relationships/image" Target="../media/image20.png"/><Relationship Id="rId9" Type="http://schemas.openxmlformats.org/officeDocument/2006/relationships/image" Target="../media/image66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18" Type="http://schemas.openxmlformats.org/officeDocument/2006/relationships/image" Target="../media/image64.png"/><Relationship Id="rId3" Type="http://schemas.openxmlformats.org/officeDocument/2006/relationships/image" Target="../media/image13.svg"/><Relationship Id="rId7" Type="http://schemas.openxmlformats.org/officeDocument/2006/relationships/image" Target="../media/image80.svg"/><Relationship Id="rId12" Type="http://schemas.openxmlformats.org/officeDocument/2006/relationships/image" Target="../media/image85.png"/><Relationship Id="rId17" Type="http://schemas.openxmlformats.org/officeDocument/2006/relationships/image" Target="../media/image51.svg"/><Relationship Id="rId2" Type="http://schemas.openxmlformats.org/officeDocument/2006/relationships/image" Target="../media/image12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18" Type="http://schemas.openxmlformats.org/officeDocument/2006/relationships/image" Target="../media/image64.png"/><Relationship Id="rId3" Type="http://schemas.openxmlformats.org/officeDocument/2006/relationships/image" Target="../media/image13.svg"/><Relationship Id="rId7" Type="http://schemas.openxmlformats.org/officeDocument/2006/relationships/image" Target="../media/image80.svg"/><Relationship Id="rId12" Type="http://schemas.openxmlformats.org/officeDocument/2006/relationships/image" Target="../media/image85.png"/><Relationship Id="rId17" Type="http://schemas.openxmlformats.org/officeDocument/2006/relationships/image" Target="../media/image51.svg"/><Relationship Id="rId2" Type="http://schemas.openxmlformats.org/officeDocument/2006/relationships/image" Target="../media/image12.png"/><Relationship Id="rId16" Type="http://schemas.openxmlformats.org/officeDocument/2006/relationships/image" Target="../media/image50.pn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19" Type="http://schemas.openxmlformats.org/officeDocument/2006/relationships/image" Target="../media/image99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3.png"/><Relationship Id="rId7" Type="http://schemas.openxmlformats.org/officeDocument/2006/relationships/image" Target="../media/image5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106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6.sv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9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1.sv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6000" dirty="0"/>
              <a:t>Terraform on AWS with </a:t>
            </a:r>
            <a:r>
              <a:rPr lang="en-US" sz="6000" dirty="0" err="1"/>
              <a:t>IaC</a:t>
            </a:r>
            <a:r>
              <a:rPr lang="en-US" sz="6000" dirty="0"/>
              <a:t> DevOps &amp; SRE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28045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cxnSpLocks/>
            <a:stCxn id="85" idx="1"/>
            <a:endCxn id="21" idx="1"/>
          </p:cNvCxnSpPr>
          <p:nvPr/>
        </p:nvCxnSpPr>
        <p:spPr>
          <a:xfrm rot="10800000" flipH="1">
            <a:off x="7145123" y="3182141"/>
            <a:ext cx="16552" cy="1498874"/>
          </a:xfrm>
          <a:prstGeom prst="bentConnector3">
            <a:avLst>
              <a:gd name="adj1" fmla="val -510841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286" y="2922832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32550" y="4033751"/>
            <a:ext cx="7092387" cy="130400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 &amp; 80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6429317" y="2521565"/>
            <a:ext cx="7092387" cy="139872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00FA30D-49BD-EB4C-A0DB-0B701CA9B27D}"/>
              </a:ext>
            </a:extLst>
          </p:cNvPr>
          <p:cNvCxnSpPr>
            <a:stCxn id="83" idx="2"/>
          </p:cNvCxnSpPr>
          <p:nvPr/>
        </p:nvCxnSpPr>
        <p:spPr>
          <a:xfrm rot="5400000" flipH="1">
            <a:off x="9230757" y="1740889"/>
            <a:ext cx="261589" cy="6141842"/>
          </a:xfrm>
          <a:prstGeom prst="bentConnector4">
            <a:avLst>
              <a:gd name="adj1" fmla="val -217948"/>
              <a:gd name="adj2" fmla="val 9965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8921409" y="4307666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10.0.0.0/16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8976504" y="2730651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149109" y="1449718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132415" y="231989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111233" y="2900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A595E84-E657-AF43-9268-6F772FE877CE}"/>
              </a:ext>
            </a:extLst>
          </p:cNvPr>
          <p:cNvSpPr/>
          <p:nvPr/>
        </p:nvSpPr>
        <p:spPr>
          <a:xfrm>
            <a:off x="119562" y="34858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5CBF987-1DB6-C147-B579-EB95D011079D}"/>
              </a:ext>
            </a:extLst>
          </p:cNvPr>
          <p:cNvSpPr/>
          <p:nvPr/>
        </p:nvSpPr>
        <p:spPr>
          <a:xfrm>
            <a:off x="119562" y="406037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754BB2B-99D9-7E40-A8B1-D0CB4C086A58}"/>
              </a:ext>
            </a:extLst>
          </p:cNvPr>
          <p:cNvSpPr/>
          <p:nvPr/>
        </p:nvSpPr>
        <p:spPr>
          <a:xfrm>
            <a:off x="119562" y="466620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8FA3F89-46CB-B641-8D6A-55E718F29651}"/>
              </a:ext>
            </a:extLst>
          </p:cNvPr>
          <p:cNvSpPr/>
          <p:nvPr/>
        </p:nvSpPr>
        <p:spPr>
          <a:xfrm>
            <a:off x="119562" y="526575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4ADA9D0-E75E-6147-BDCC-7897B6CC79E1}"/>
              </a:ext>
            </a:extLst>
          </p:cNvPr>
          <p:cNvSpPr/>
          <p:nvPr/>
        </p:nvSpPr>
        <p:spPr>
          <a:xfrm>
            <a:off x="119562" y="584028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9F63337-98D2-E44C-BED2-FD68F130F7F1}"/>
              </a:ext>
            </a:extLst>
          </p:cNvPr>
          <p:cNvSpPr/>
          <p:nvPr/>
        </p:nvSpPr>
        <p:spPr>
          <a:xfrm>
            <a:off x="119562" y="64461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97308" y="61249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623156" y="2639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792109" y="1610122"/>
            <a:ext cx="2549238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2997553" y="773534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F70F952B-04BD-0242-AFCC-5D291DF6DA67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rot="5400000">
            <a:off x="9489728" y="1439430"/>
            <a:ext cx="896980" cy="5022310"/>
          </a:xfrm>
          <a:prstGeom prst="bentConnector3">
            <a:avLst>
              <a:gd name="adj1" fmla="val 364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9AADCB9-5749-4D49-9A2D-3126BC5899CE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flipH="1">
            <a:off x="12432473" y="3502095"/>
            <a:ext cx="16900" cy="8766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522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Host Header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F5247B6F-631D-0740-8909-2E5C8E1E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E07DAC5-20FC-284F-801B-343D4EF66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BB0AD0CF-B35B-5C42-94EA-F3DC86C58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43A48E7A-8C20-6646-B575-6D3E36816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15756433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047786" y="2444154"/>
            <a:ext cx="12053806" cy="49261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" y="111779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4477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64529" y="4034023"/>
            <a:ext cx="1765300" cy="175458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74836" y="277581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42" y="277787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36" y="404806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306537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2" y="358565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87100" y="4034022"/>
            <a:ext cx="1765300" cy="170426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49267" y="277581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267" y="27742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763" y="403853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22" y="114093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74" y="9170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308335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7815" y="362407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426534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07" y="538540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425586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217" y="542435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257" y="2890277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8463" y="-55994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62" y="-59920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2" y="279522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32054" y="432970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72181" y="43320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95278" y="3596123"/>
            <a:ext cx="1941378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app1.devopsincloud.com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62692" y="359140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Any other domain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808669" y="3577821"/>
            <a:ext cx="1980371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app2.devopsincloud.com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62691" y="401982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59" y="489147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77" y="487049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23731" y="495417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201582" y="495306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730890" y="3110074"/>
            <a:ext cx="635097" cy="22350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850346" y="1225676"/>
            <a:ext cx="637457" cy="60062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10361839" y="3328768"/>
            <a:ext cx="1276758" cy="240272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6221788" y="1592552"/>
            <a:ext cx="1277867" cy="58762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cxnSpLocks/>
            <a:stCxn id="97" idx="2"/>
            <a:endCxn id="37" idx="3"/>
          </p:cNvCxnSpPr>
          <p:nvPr/>
        </p:nvCxnSpPr>
        <p:spPr>
          <a:xfrm rot="5400000">
            <a:off x="8975814" y="-261592"/>
            <a:ext cx="595942" cy="221862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8220186" y="3079533"/>
            <a:ext cx="1578669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6165968" y="3052513"/>
            <a:ext cx="1485597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cxnSpLocks/>
            <a:stCxn id="74" idx="2"/>
            <a:endCxn id="37" idx="1"/>
          </p:cNvCxnSpPr>
          <p:nvPr/>
        </p:nvCxnSpPr>
        <p:spPr>
          <a:xfrm rot="16200000" flipH="1">
            <a:off x="6359277" y="-202307"/>
            <a:ext cx="592016" cy="2103977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2772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5" y="3537339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04" y="1653772"/>
            <a:ext cx="661940" cy="6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4" y="1915756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3406333" y="539227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http://app1.devopsincloud.com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10078262" y="537213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http://app2.devopsincloud.com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45788" y="285808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9320" y="5641154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95297" y="2657629"/>
            <a:ext cx="6036105" cy="199148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Host Header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31040" y="-55994"/>
            <a:ext cx="609668" cy="6096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F3DA2C3-E968-6045-83AD-C5E72692BEFB}"/>
              </a:ext>
            </a:extLst>
          </p:cNvPr>
          <p:cNvSpPr txBox="1"/>
          <p:nvPr/>
        </p:nvSpPr>
        <p:spPr>
          <a:xfrm>
            <a:off x="6699750" y="466863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>
            <a:off x="7935874" y="553674"/>
            <a:ext cx="0" cy="36341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915352" y="336384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915351" y="390534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899BB5A-0E98-0644-BED4-EE813189018D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935874" y="1374290"/>
            <a:ext cx="0" cy="27948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5B2DD62-EB42-994B-B0FA-DDE1109E606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935874" y="2315712"/>
            <a:ext cx="0" cy="47950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3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6" grpId="0"/>
      <p:bldP spid="98" grpId="0" animBg="1"/>
      <p:bldP spid="80" grpId="0" animBg="1"/>
      <p:bldP spid="7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6EA855-1974-5848-A119-7FA4463985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DF8115C-110D-2A45-BA07-96C1890D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C73AE5-F151-8A48-B3E9-0A3BB167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8" y="67331"/>
            <a:ext cx="3951167" cy="74255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C33D9C-1A3B-F84A-8815-7AE731F4C1D7}"/>
              </a:ext>
            </a:extLst>
          </p:cNvPr>
          <p:cNvSpPr/>
          <p:nvPr/>
        </p:nvSpPr>
        <p:spPr>
          <a:xfrm>
            <a:off x="371789" y="5292797"/>
            <a:ext cx="3693435" cy="458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7BDFCC-7865-B548-8FD9-B44FFFDDED0A}"/>
              </a:ext>
            </a:extLst>
          </p:cNvPr>
          <p:cNvSpPr/>
          <p:nvPr/>
        </p:nvSpPr>
        <p:spPr>
          <a:xfrm>
            <a:off x="342073" y="62384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9DEEA5C-8CE8-114D-8EF5-B7F7B0BD12F6}"/>
              </a:ext>
            </a:extLst>
          </p:cNvPr>
          <p:cNvSpPr/>
          <p:nvPr/>
        </p:nvSpPr>
        <p:spPr>
          <a:xfrm>
            <a:off x="5521102" y="5210979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ALB Variables and ALB Host Header settings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C74C505-469F-7D40-94B2-BE5A4C3E3D93}"/>
              </a:ext>
            </a:extLst>
          </p:cNvPr>
          <p:cNvSpPr/>
          <p:nvPr/>
        </p:nvSpPr>
        <p:spPr>
          <a:xfrm>
            <a:off x="5521102" y="6094102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Multiple DNS Names in Route53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2D9FB0-6B0F-CC47-B74A-8378C8A4FBF3}"/>
              </a:ext>
            </a:extLst>
          </p:cNvPr>
          <p:cNvCxnSpPr>
            <a:stCxn id="22" idx="1"/>
          </p:cNvCxnSpPr>
          <p:nvPr/>
        </p:nvCxnSpPr>
        <p:spPr>
          <a:xfrm flipH="1">
            <a:off x="4065224" y="5480892"/>
            <a:ext cx="1455878" cy="93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8861C5-C4D5-B24B-91AF-AEF57B1DA0D8}"/>
              </a:ext>
            </a:extLst>
          </p:cNvPr>
          <p:cNvCxnSpPr>
            <a:stCxn id="23" idx="1"/>
            <a:endCxn id="11" idx="3"/>
          </p:cNvCxnSpPr>
          <p:nvPr/>
        </p:nvCxnSpPr>
        <p:spPr>
          <a:xfrm flipH="1">
            <a:off x="3074796" y="6364015"/>
            <a:ext cx="2446306" cy="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986113A-38FC-6A43-A3CB-5FA69333F813}"/>
              </a:ext>
            </a:extLst>
          </p:cNvPr>
          <p:cNvSpPr/>
          <p:nvPr/>
        </p:nvSpPr>
        <p:spPr>
          <a:xfrm>
            <a:off x="371789" y="67322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AFCE08F-8B9D-B846-B649-62132DB8242B}"/>
              </a:ext>
            </a:extLst>
          </p:cNvPr>
          <p:cNvSpPr/>
          <p:nvPr/>
        </p:nvSpPr>
        <p:spPr>
          <a:xfrm>
            <a:off x="5521101" y="6876891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DNS Names reference in ALB and Route53 DNS – So created variables for DNS Names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E0AFA3-8176-8346-A12B-F8CF8C709457}"/>
              </a:ext>
            </a:extLst>
          </p:cNvPr>
          <p:cNvCxnSpPr>
            <a:stCxn id="32" idx="1"/>
            <a:endCxn id="31" idx="3"/>
          </p:cNvCxnSpPr>
          <p:nvPr/>
        </p:nvCxnSpPr>
        <p:spPr>
          <a:xfrm flipH="1" flipV="1">
            <a:off x="3104512" y="6857816"/>
            <a:ext cx="2416589" cy="2889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71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2" grpId="0" animBg="1"/>
      <p:bldP spid="23" grpId="0" animBg="1"/>
      <p:bldP spid="31" grpId="0" animBg="1"/>
      <p:bldP spid="3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1E7E19-4FF9-314C-A99E-2DD866FAC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CE8C69-1447-6B44-A29C-9FC8BF60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ACM Certificate Limit Issue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683F9-FFBD-694B-8EDC-6B0836D3E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648164"/>
            <a:ext cx="13624560" cy="3875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36957-40A4-754A-AD87-15C8F959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5895636"/>
            <a:ext cx="4813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157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3043" y="2173966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  <a:endParaRPr lang="en-US" sz="4000" b="1" dirty="0">
              <a:solidFill>
                <a:srgbClr val="00B05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807" y="6469592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669" y="7296392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0533721" y="6301137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3957" y="718133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027" y="6303931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2007" y="7299470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0550" y="718752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6319960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1EF406A-668C-C347-B13D-6BD218010BDD}"/>
              </a:ext>
            </a:extLst>
          </p:cNvPr>
          <p:cNvSpPr txBox="1">
            <a:spLocks/>
          </p:cNvSpPr>
          <p:nvPr/>
        </p:nvSpPr>
        <p:spPr>
          <a:xfrm>
            <a:off x="1203132" y="5029754"/>
            <a:ext cx="8801837" cy="2321286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Rule-1: Custom HTTP Header Routing to App1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Rule-2: Custom HTTP Header Routing to App2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Rule-3: Query String with 302 Redirect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Rule-4: Host Header with 302 Redirect</a:t>
            </a:r>
          </a:p>
        </p:txBody>
      </p:sp>
      <p:pic>
        <p:nvPicPr>
          <p:cNvPr id="33" name="Graphic 20">
            <a:extLst>
              <a:ext uri="{FF2B5EF4-FFF2-40B4-BE49-F238E27FC236}">
                <a16:creationId xmlns:a16="http://schemas.microsoft.com/office/drawing/2014/main" id="{1BA2F7EC-7232-9E4F-967F-9A1E810D1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388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id="{50FC3D50-30DA-7D43-BA35-C9D56F85A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99177" y="465075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5" name="Graphic 21">
            <a:extLst>
              <a:ext uri="{FF2B5EF4-FFF2-40B4-BE49-F238E27FC236}">
                <a16:creationId xmlns:a16="http://schemas.microsoft.com/office/drawing/2014/main" id="{F0195691-5C03-7C4C-9AC6-AE85E1667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203" y="519685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213B84AA-C068-9F41-BF42-B7C4CEE7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43338" y="595885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1034604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886863" y="2267532"/>
            <a:ext cx="11452744" cy="510275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1118092"/>
            <a:ext cx="13364612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11245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0" y="22642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4008293"/>
            <a:ext cx="1765300" cy="1783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275008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27521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40223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03964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355992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638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4008292"/>
            <a:ext cx="1765300" cy="183240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275008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27484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40128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8209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66" y="106357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12" y="9410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05762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359834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423961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84" y="56036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423013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780" y="5490216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31619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276949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430397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430633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3570393"/>
            <a:ext cx="1963290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cheader</a:t>
            </a:r>
            <a:r>
              <a:rPr lang="en-US" sz="1600" dirty="0">
                <a:solidFill>
                  <a:schemeClr val="bg1"/>
                </a:solidFill>
              </a:rPr>
              <a:t>=my-app-1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356567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357369" y="3552091"/>
            <a:ext cx="1680626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cheader</a:t>
            </a:r>
            <a:r>
              <a:rPr lang="en-US" sz="1400" dirty="0">
                <a:solidFill>
                  <a:schemeClr val="bg1"/>
                </a:solidFill>
              </a:rPr>
              <a:t>=my-app-2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6967736" y="399409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86574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84476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92844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92733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341413" y="3078866"/>
            <a:ext cx="635097" cy="22460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460869" y="1205424"/>
            <a:ext cx="637457" cy="59952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9863775" y="3199929"/>
            <a:ext cx="1276758" cy="260894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5723724" y="1669931"/>
            <a:ext cx="1277867" cy="567005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7825231" y="3053803"/>
            <a:ext cx="1372451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781969" y="3026783"/>
            <a:ext cx="1474641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5" y="27979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4" y="3562483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38" y="1534187"/>
            <a:ext cx="619563" cy="6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1811691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6180346" y="550256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283235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0327" y="5765588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2514136"/>
            <a:ext cx="6036105" cy="1428747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Custom Header Based Routing &amp; Redirects with Query String and Host Header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34533" y="129527"/>
            <a:ext cx="609668" cy="6096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7527212" y="739195"/>
            <a:ext cx="12155" cy="20180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333811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520396" y="387961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39E3A741-2781-B54C-84D0-4894CC37C2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26451" y="89977"/>
            <a:ext cx="609668" cy="6096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78682AE-3984-C84F-9C06-D630FC98DC26}"/>
              </a:ext>
            </a:extLst>
          </p:cNvPr>
          <p:cNvSpPr txBox="1"/>
          <p:nvPr/>
        </p:nvSpPr>
        <p:spPr>
          <a:xfrm>
            <a:off x="9426451" y="-63543"/>
            <a:ext cx="270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 String External Redirect 302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DC7261-0D80-A342-A556-CFC07D988DBF}"/>
              </a:ext>
            </a:extLst>
          </p:cNvPr>
          <p:cNvSpPr txBox="1"/>
          <p:nvPr/>
        </p:nvSpPr>
        <p:spPr>
          <a:xfrm>
            <a:off x="9406501" y="664799"/>
            <a:ext cx="4636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myapps.devopsincloud.com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/?website=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aws-eks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CBF596C4-8C76-AE4F-9F74-85E7CBD0D8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10327" y="146608"/>
            <a:ext cx="609668" cy="6096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96DB89-1014-A840-9335-2A1976488CC2}"/>
              </a:ext>
            </a:extLst>
          </p:cNvPr>
          <p:cNvCxnSpPr>
            <a:cxnSpLocks/>
            <a:stCxn id="75" idx="2"/>
            <a:endCxn id="37" idx="0"/>
          </p:cNvCxnSpPr>
          <p:nvPr/>
        </p:nvCxnSpPr>
        <p:spPr>
          <a:xfrm flipH="1">
            <a:off x="7527212" y="699645"/>
            <a:ext cx="2204073" cy="24135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194B734-1BE9-CC43-B89B-204A624FCD19}"/>
              </a:ext>
            </a:extLst>
          </p:cNvPr>
          <p:cNvSpPr/>
          <p:nvPr/>
        </p:nvSpPr>
        <p:spPr>
          <a:xfrm>
            <a:off x="13595365" y="5893339"/>
            <a:ext cx="973024" cy="6126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Website-1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5B5ACD8-CEAA-A94E-85B7-E749C6321C96}"/>
              </a:ext>
            </a:extLst>
          </p:cNvPr>
          <p:cNvSpPr/>
          <p:nvPr/>
        </p:nvSpPr>
        <p:spPr>
          <a:xfrm>
            <a:off x="13604259" y="6665394"/>
            <a:ext cx="973024" cy="6126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69A111-A507-434A-B806-831D7A2A5D45}"/>
              </a:ext>
            </a:extLst>
          </p:cNvPr>
          <p:cNvSpPr txBox="1"/>
          <p:nvPr/>
        </p:nvSpPr>
        <p:spPr>
          <a:xfrm>
            <a:off x="3787285" y="802356"/>
            <a:ext cx="3196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http://azure-</a:t>
            </a:r>
            <a:r>
              <a:rPr lang="en-US" sz="1600" dirty="0" err="1">
                <a:solidFill>
                  <a:srgbClr val="00B0F0"/>
                </a:solidFill>
              </a:rPr>
              <a:t>aks.devopsincloud.com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9C8C8EE-08C4-6543-AC5A-0922346FC076}"/>
              </a:ext>
            </a:extLst>
          </p:cNvPr>
          <p:cNvSpPr txBox="1"/>
          <p:nvPr/>
        </p:nvSpPr>
        <p:spPr>
          <a:xfrm>
            <a:off x="4229185" y="-52071"/>
            <a:ext cx="269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Host Header External Redirect 302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D0E5CF25-54AC-644C-B3F2-3C9047EE5F2C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>
            <a:off x="7825231" y="3053803"/>
            <a:ext cx="5770134" cy="3145871"/>
          </a:xfrm>
          <a:prstGeom prst="bentConnector3">
            <a:avLst>
              <a:gd name="adj1" fmla="val 44081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5551658-8443-2342-A50E-CE0080162C4E}"/>
              </a:ext>
            </a:extLst>
          </p:cNvPr>
          <p:cNvCxnSpPr>
            <a:stCxn id="52" idx="3"/>
            <a:endCxn id="89" idx="1"/>
          </p:cNvCxnSpPr>
          <p:nvPr/>
        </p:nvCxnSpPr>
        <p:spPr>
          <a:xfrm>
            <a:off x="7825231" y="3053803"/>
            <a:ext cx="5779028" cy="39179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066EDA0-FE0D-1F43-8CF3-057FB2D924EB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5415161" y="756276"/>
            <a:ext cx="2112051" cy="1847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CADC9EC-9B21-9445-99D5-46C35AAEAFF0}"/>
              </a:ext>
            </a:extLst>
          </p:cNvPr>
          <p:cNvSpPr txBox="1"/>
          <p:nvPr/>
        </p:nvSpPr>
        <p:spPr>
          <a:xfrm>
            <a:off x="7154803" y="-8626"/>
            <a:ext cx="174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HTTP Header Routing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C7EA5BE-5B2A-AE4B-BD8C-9788B1F3644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534420" y="2153750"/>
            <a:ext cx="6499" cy="61574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BF3A215-D53A-EC48-994D-649FED2BF3B9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7212" y="1398201"/>
            <a:ext cx="7208" cy="13598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54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96" grpId="0"/>
      <p:bldP spid="98" grpId="0" animBg="1"/>
      <p:bldP spid="80" grpId="0" animBg="1"/>
      <p:bldP spid="76" grpId="0"/>
      <p:bldP spid="77" grpId="0"/>
      <p:bldP spid="45" grpId="0" animBg="1"/>
      <p:bldP spid="89" grpId="0" animBg="1"/>
      <p:bldP spid="90" grpId="0"/>
      <p:bldP spid="91" grpId="0"/>
      <p:bldP spid="10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5A4116-285D-6A40-950F-A1F778E446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0791E-4793-614D-84DF-770F3530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3" y="50243"/>
            <a:ext cx="3978990" cy="737028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9F45FAD9-7E04-2748-A45C-AA214833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EB2E497-A400-034B-B56E-D1850E2801ED}"/>
              </a:ext>
            </a:extLst>
          </p:cNvPr>
          <p:cNvSpPr/>
          <p:nvPr/>
        </p:nvSpPr>
        <p:spPr>
          <a:xfrm>
            <a:off x="6918593" y="5144877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new Rules 1 to 4 outlining Custom HTTP Header and Redirects with Query String and Host Header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74C0A-32C6-2D4E-9F50-A536E71C146D}"/>
              </a:ext>
            </a:extLst>
          </p:cNvPr>
          <p:cNvSpPr/>
          <p:nvPr/>
        </p:nvSpPr>
        <p:spPr>
          <a:xfrm>
            <a:off x="6918593" y="6321846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DNS Records as per need for this </a:t>
            </a:r>
            <a:r>
              <a:rPr lang="en-US" dirty="0" err="1"/>
              <a:t>usecase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18EA38-02FE-D24E-847D-02BCCC332B9F}"/>
              </a:ext>
            </a:extLst>
          </p:cNvPr>
          <p:cNvSpPr/>
          <p:nvPr/>
        </p:nvSpPr>
        <p:spPr>
          <a:xfrm>
            <a:off x="473725" y="5409282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708978-1F82-F24F-970A-9EAF809C1CE1}"/>
              </a:ext>
            </a:extLst>
          </p:cNvPr>
          <p:cNvSpPr/>
          <p:nvPr/>
        </p:nvSpPr>
        <p:spPr>
          <a:xfrm>
            <a:off x="418640" y="6178627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FC869-4F93-7E45-8FF6-C8AB5876C340}"/>
              </a:ext>
            </a:extLst>
          </p:cNvPr>
          <p:cNvCxnSpPr>
            <a:stCxn id="7" idx="1"/>
            <a:endCxn id="11" idx="3"/>
          </p:cNvCxnSpPr>
          <p:nvPr/>
        </p:nvCxnSpPr>
        <p:spPr>
          <a:xfrm flipH="1" flipV="1">
            <a:off x="3789802" y="5552501"/>
            <a:ext cx="3128791" cy="495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E9B3FF-85B7-2D49-8311-42F6F3607D73}"/>
              </a:ext>
            </a:extLst>
          </p:cNvPr>
          <p:cNvCxnSpPr>
            <a:stCxn id="10" idx="1"/>
            <a:endCxn id="12" idx="3"/>
          </p:cNvCxnSpPr>
          <p:nvPr/>
        </p:nvCxnSpPr>
        <p:spPr>
          <a:xfrm flipH="1" flipV="1">
            <a:off x="3734717" y="6321846"/>
            <a:ext cx="3183876" cy="4572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DNS to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</p:spTree>
    <p:extLst>
      <p:ext uri="{BB962C8B-B14F-4D97-AF65-F5344CB8AC3E}">
        <p14:creationId xmlns:p14="http://schemas.microsoft.com/office/powerpoint/2010/main" val="30551663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652907" y="1737082"/>
            <a:ext cx="11686700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667216"/>
            <a:ext cx="13364612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67016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07" y="174654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871888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572" y="61457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96" y="3984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4900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25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2695336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932675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126921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246376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007602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5867550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7825231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352983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6" y="35104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25" y="4274992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4" y="943763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05" y="1111797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4167" y="6969094"/>
            <a:ext cx="1725939" cy="430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1597224"/>
            <a:ext cx="6036105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DNS to DB 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6">
            <a:extLst>
              <a:ext uri="{FF2B5EF4-FFF2-40B4-BE49-F238E27FC236}">
                <a16:creationId xmlns:a16="http://schemas.microsoft.com/office/drawing/2014/main" id="{2042E5FB-77A3-5449-A67C-D8D37600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91" y="6149201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">
            <a:extLst>
              <a:ext uri="{FF2B5EF4-FFF2-40B4-BE49-F238E27FC236}">
                <a16:creationId xmlns:a16="http://schemas.microsoft.com/office/drawing/2014/main" id="{6CE52584-4566-7943-A5DB-1C17DBA9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118" y="671445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97" name="Graphic 17">
            <a:extLst>
              <a:ext uri="{FF2B5EF4-FFF2-40B4-BE49-F238E27FC236}">
                <a16:creationId xmlns:a16="http://schemas.microsoft.com/office/drawing/2014/main" id="{E7D30F7A-1E8E-4C42-BFD1-54ABBB03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6681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0854FC8-D230-7347-83DF-64C93AD44090}"/>
              </a:ext>
            </a:extLst>
          </p:cNvPr>
          <p:cNvSpPr txBox="1"/>
          <p:nvPr/>
        </p:nvSpPr>
        <p:spPr>
          <a:xfrm>
            <a:off x="11806627" y="475067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3" name="Graphic 17">
            <a:extLst>
              <a:ext uri="{FF2B5EF4-FFF2-40B4-BE49-F238E27FC236}">
                <a16:creationId xmlns:a16="http://schemas.microsoft.com/office/drawing/2014/main" id="{C28A95AF-35D8-CB45-B0A2-DF465B71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64533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6EE4DAE-8547-8B4D-BC1D-1E9B036BD1F0}"/>
              </a:ext>
            </a:extLst>
          </p:cNvPr>
          <p:cNvSpPr txBox="1"/>
          <p:nvPr/>
        </p:nvSpPr>
        <p:spPr>
          <a:xfrm>
            <a:off x="3045409" y="472790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5" name="Graphic 6">
            <a:extLst>
              <a:ext uri="{FF2B5EF4-FFF2-40B4-BE49-F238E27FC236}">
                <a16:creationId xmlns:a16="http://schemas.microsoft.com/office/drawing/2014/main" id="{4C76C528-5657-504B-A66A-ACBF3503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7" y="6222515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:a16="http://schemas.microsoft.com/office/drawing/2014/main" id="{E12D7D21-659D-FF4A-A9F7-56E51032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504" y="6787772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B0FD6-4C3F-5247-B8B9-0F009C098844}"/>
              </a:ext>
            </a:extLst>
          </p:cNvPr>
          <p:cNvCxnSpPr>
            <a:endCxn id="105" idx="1"/>
          </p:cNvCxnSpPr>
          <p:nvPr/>
        </p:nvCxnSpPr>
        <p:spPr>
          <a:xfrm>
            <a:off x="3711503" y="6423514"/>
            <a:ext cx="8053974" cy="6900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E57DC21-650F-3E4F-B54A-05805F375B5B}"/>
              </a:ext>
            </a:extLst>
          </p:cNvPr>
          <p:cNvCxnSpPr>
            <a:stCxn id="55" idx="2"/>
            <a:endCxn id="104" idx="3"/>
          </p:cNvCxnSpPr>
          <p:nvPr/>
        </p:nvCxnSpPr>
        <p:spPr>
          <a:xfrm rot="5400000">
            <a:off x="4565290" y="1988243"/>
            <a:ext cx="1934082" cy="397613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62E3910-C9D4-9E4B-851F-CDF31835EC5D}"/>
              </a:ext>
            </a:extLst>
          </p:cNvPr>
          <p:cNvCxnSpPr>
            <a:stCxn id="55" idx="2"/>
            <a:endCxn id="97" idx="1"/>
          </p:cNvCxnSpPr>
          <p:nvPr/>
        </p:nvCxnSpPr>
        <p:spPr>
          <a:xfrm rot="16200000" flipH="1">
            <a:off x="8667323" y="1862341"/>
            <a:ext cx="1940773" cy="423462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4EF124-2714-C54D-B2F6-9B02DEBDCBC1}"/>
              </a:ext>
            </a:extLst>
          </p:cNvPr>
          <p:cNvCxnSpPr>
            <a:stCxn id="103" idx="2"/>
          </p:cNvCxnSpPr>
          <p:nvPr/>
        </p:nvCxnSpPr>
        <p:spPr>
          <a:xfrm>
            <a:off x="3275744" y="5209212"/>
            <a:ext cx="4265175" cy="1255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4A7EA3-CFEA-4E4B-8EB5-DC048EC3B114}"/>
              </a:ext>
            </a:extLst>
          </p:cNvPr>
          <p:cNvCxnSpPr>
            <a:stCxn id="97" idx="2"/>
          </p:cNvCxnSpPr>
          <p:nvPr/>
        </p:nvCxnSpPr>
        <p:spPr>
          <a:xfrm flipH="1">
            <a:off x="7461864" y="5231981"/>
            <a:ext cx="4575098" cy="1256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7520397" y="257514"/>
            <a:ext cx="5681445" cy="1409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7530658" y="1563031"/>
            <a:ext cx="10261" cy="33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0396" y="855674"/>
            <a:ext cx="10262" cy="8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9288450" y="-37741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dns</a:t>
            </a:r>
            <a:r>
              <a:rPr lang="en-US" sz="1600" dirty="0">
                <a:solidFill>
                  <a:srgbClr val="00B050"/>
                </a:solidFill>
              </a:rPr>
              <a:t>-to-</a:t>
            </a:r>
            <a:r>
              <a:rPr lang="en-US" sz="1600" dirty="0" err="1">
                <a:solidFill>
                  <a:srgbClr val="00B050"/>
                </a:solidFill>
              </a:rPr>
              <a:t>db.devopsincloud.com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7D2D67D-ABB7-824A-BC6E-81FA83988359}"/>
              </a:ext>
            </a:extLst>
          </p:cNvPr>
          <p:cNvSpPr txBox="1"/>
          <p:nvPr/>
        </p:nvSpPr>
        <p:spPr>
          <a:xfrm>
            <a:off x="9277762" y="228139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r>
              <a:rPr lang="en-US" sz="1600" dirty="0">
                <a:solidFill>
                  <a:srgbClr val="0070C0"/>
                </a:solidFill>
              </a:rPr>
              <a:t>-to-</a:t>
            </a:r>
            <a:r>
              <a:rPr lang="en-US" sz="1600" dirty="0" err="1">
                <a:solidFill>
                  <a:srgbClr val="0070C0"/>
                </a:solidFill>
              </a:rPr>
              <a:t>db.devopsincloud.com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85541C-7395-864B-85BC-9DEEAA3E655A}"/>
              </a:ext>
            </a:extLst>
          </p:cNvPr>
          <p:cNvSpPr txBox="1"/>
          <p:nvPr/>
        </p:nvSpPr>
        <p:spPr>
          <a:xfrm>
            <a:off x="9288450" y="415716"/>
            <a:ext cx="326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</a:t>
            </a:r>
            <a:r>
              <a:rPr lang="en-US" sz="1600" dirty="0" err="1">
                <a:solidFill>
                  <a:srgbClr val="C00000"/>
                </a:solidFill>
              </a:rPr>
              <a:t>dns</a:t>
            </a:r>
            <a:r>
              <a:rPr lang="en-US" sz="1600" dirty="0">
                <a:solidFill>
                  <a:srgbClr val="C00000"/>
                </a:solidFill>
              </a:rPr>
              <a:t>-to-</a:t>
            </a:r>
            <a:r>
              <a:rPr lang="en-US" sz="1600" dirty="0" err="1">
                <a:solidFill>
                  <a:srgbClr val="C00000"/>
                </a:solidFill>
              </a:rPr>
              <a:t>db.devopsincloud.com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9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60" grpId="0"/>
      <p:bldP spid="61" grpId="0"/>
      <p:bldP spid="88" grpId="0"/>
      <p:bldP spid="94" grpId="0"/>
      <p:bldP spid="98" grpId="0" animBg="1"/>
      <p:bldP spid="80" grpId="0" animBg="1"/>
      <p:bldP spid="95" grpId="0"/>
      <p:bldP spid="100" grpId="0"/>
      <p:bldP spid="104" grpId="0"/>
      <p:bldP spid="106" grpId="0"/>
      <p:bldP spid="121" grpId="0"/>
      <p:bldP spid="122" grpId="0"/>
      <p:bldP spid="12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0A5734-5EC0-794C-9149-7BAF6F4F2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29C35-0D1B-5B44-881B-13520F2B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0" y="67332"/>
            <a:ext cx="3830336" cy="75024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AF105D-DB9C-8744-83C7-45E5952240FA}"/>
              </a:ext>
            </a:extLst>
          </p:cNvPr>
          <p:cNvSpPr/>
          <p:nvPr/>
        </p:nvSpPr>
        <p:spPr>
          <a:xfrm>
            <a:off x="401312" y="427454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3A5086-87F8-A441-8C20-D9B56283ADB2}"/>
              </a:ext>
            </a:extLst>
          </p:cNvPr>
          <p:cNvSpPr/>
          <p:nvPr/>
        </p:nvSpPr>
        <p:spPr>
          <a:xfrm>
            <a:off x="401312" y="369676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E1F6D4-3331-3944-A9F1-28FC1F324A55}"/>
              </a:ext>
            </a:extLst>
          </p:cNvPr>
          <p:cNvSpPr/>
          <p:nvPr/>
        </p:nvSpPr>
        <p:spPr>
          <a:xfrm>
            <a:off x="401312" y="6680500"/>
            <a:ext cx="3157138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A3998F-465F-E749-B951-BDD8D45C4986}"/>
              </a:ext>
            </a:extLst>
          </p:cNvPr>
          <p:cNvSpPr/>
          <p:nvPr/>
        </p:nvSpPr>
        <p:spPr>
          <a:xfrm>
            <a:off x="401311" y="720980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09ADAB-6E5C-4F44-A940-BF764B03E4BC}"/>
              </a:ext>
            </a:extLst>
          </p:cNvPr>
          <p:cNvSpPr/>
          <p:nvPr/>
        </p:nvSpPr>
        <p:spPr>
          <a:xfrm>
            <a:off x="357244" y="5837692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3F78F9-D35A-CF49-99C0-DD83893A6608}"/>
              </a:ext>
            </a:extLst>
          </p:cNvPr>
          <p:cNvSpPr/>
          <p:nvPr/>
        </p:nvSpPr>
        <p:spPr>
          <a:xfrm>
            <a:off x="357244" y="5484213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094F9F9-ABF5-7D4A-98ED-D4B32BC91FA9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App3 User Management Application (UMS) which needs Database  </a:t>
            </a:r>
            <a:r>
              <a:rPr lang="en-US" dirty="0" err="1"/>
              <a:t>Userdata</a:t>
            </a:r>
            <a:r>
              <a:rPr lang="en-US" dirty="0"/>
              <a:t> for App3 EC2 Instances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CBBF5CF-B427-9A47-A7F1-6B19C95423ED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HTTP 8080 for Private Instances Security Group which is an UMS App Listen Port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732F529-4727-6348-BD51-D44EA463F136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RDS Database Security Group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2BC1FB7-6A22-1D47-936D-0568A48D9CF8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Outputs for App3 EC2 Instances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5D9F69C-BAC5-F543-BF71-364D2631894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Bastion EC2 Instance to have </a:t>
            </a:r>
            <a:r>
              <a:rPr lang="en-US" dirty="0" err="1"/>
              <a:t>Userdata</a:t>
            </a:r>
            <a:r>
              <a:rPr lang="en-US" dirty="0"/>
              <a:t> containing automatic install of MySQL Client to check RDS DB Connection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C0C4237-B9BD-A746-8105-6F6258F93D2C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Private EC2 Instances for App3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6560CE-DEF9-FB43-9768-982218DEAB07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325510" y="880724"/>
            <a:ext cx="3053257" cy="9426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684132-5D4B-9D40-BCD6-A25914779FCA}"/>
              </a:ext>
            </a:extLst>
          </p:cNvPr>
          <p:cNvCxnSpPr>
            <a:stCxn id="17" idx="1"/>
            <a:endCxn id="8" idx="3"/>
          </p:cNvCxnSpPr>
          <p:nvPr/>
        </p:nvCxnSpPr>
        <p:spPr>
          <a:xfrm flipH="1">
            <a:off x="3514382" y="2730790"/>
            <a:ext cx="2864388" cy="11257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329164-95F3-4D46-8AC5-3C853B2B993F}"/>
              </a:ext>
            </a:extLst>
          </p:cNvPr>
          <p:cNvCxnSpPr>
            <a:stCxn id="18" idx="1"/>
            <a:endCxn id="7" idx="3"/>
          </p:cNvCxnSpPr>
          <p:nvPr/>
        </p:nvCxnSpPr>
        <p:spPr>
          <a:xfrm flipH="1">
            <a:off x="3514382" y="3638158"/>
            <a:ext cx="2864385" cy="7961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EC1D46-7367-C442-B333-D9630F43E623}"/>
              </a:ext>
            </a:extLst>
          </p:cNvPr>
          <p:cNvCxnSpPr>
            <a:stCxn id="19" idx="1"/>
            <a:endCxn id="14" idx="3"/>
          </p:cNvCxnSpPr>
          <p:nvPr/>
        </p:nvCxnSpPr>
        <p:spPr>
          <a:xfrm flipH="1">
            <a:off x="3514382" y="4544329"/>
            <a:ext cx="2864385" cy="108892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C007A82-C5F3-A34D-9931-C1C252DBA052}"/>
              </a:ext>
            </a:extLst>
          </p:cNvPr>
          <p:cNvCxnSpPr>
            <a:stCxn id="20" idx="1"/>
            <a:endCxn id="13" idx="3"/>
          </p:cNvCxnSpPr>
          <p:nvPr/>
        </p:nvCxnSpPr>
        <p:spPr>
          <a:xfrm flipH="1">
            <a:off x="3514382" y="5450500"/>
            <a:ext cx="2864385" cy="5362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C5BA03-5C33-9A4F-88B7-8C4A1960264F}"/>
              </a:ext>
            </a:extLst>
          </p:cNvPr>
          <p:cNvCxnSpPr>
            <a:stCxn id="21" idx="1"/>
            <a:endCxn id="9" idx="3"/>
          </p:cNvCxnSpPr>
          <p:nvPr/>
        </p:nvCxnSpPr>
        <p:spPr>
          <a:xfrm flipH="1">
            <a:off x="3558450" y="6356671"/>
            <a:ext cx="2820317" cy="4835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44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72DF26-C4A2-3740-BDB8-4518E7536E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DCBDBA-B755-E849-9C0A-0C49EC2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172" y="-110808"/>
            <a:ext cx="982704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954DC-69A8-1D44-8628-F1F12B9D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" y="272807"/>
            <a:ext cx="3223734" cy="7227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D200CC-FC1A-EA4E-9B6D-C5244185C397}"/>
              </a:ext>
            </a:extLst>
          </p:cNvPr>
          <p:cNvSpPr/>
          <p:nvPr/>
        </p:nvSpPr>
        <p:spPr>
          <a:xfrm>
            <a:off x="440675" y="2478795"/>
            <a:ext cx="2401677" cy="8262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BE0CBA-D806-F943-9C2A-074A7A98EB06}"/>
              </a:ext>
            </a:extLst>
          </p:cNvPr>
          <p:cNvSpPr/>
          <p:nvPr/>
        </p:nvSpPr>
        <p:spPr>
          <a:xfrm>
            <a:off x="440674" y="3362035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DE0A6A-FE04-674E-A43A-615FD0EB1D6F}"/>
              </a:ext>
            </a:extLst>
          </p:cNvPr>
          <p:cNvSpPr/>
          <p:nvPr/>
        </p:nvSpPr>
        <p:spPr>
          <a:xfrm>
            <a:off x="415380" y="4759341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3EAAA2-1735-B042-A597-653623AEF975}"/>
              </a:ext>
            </a:extLst>
          </p:cNvPr>
          <p:cNvSpPr/>
          <p:nvPr/>
        </p:nvSpPr>
        <p:spPr>
          <a:xfrm>
            <a:off x="415380" y="6427339"/>
            <a:ext cx="2625275" cy="80707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3CB90AD-8E42-2140-871D-1967AC17FCB2}"/>
              </a:ext>
            </a:extLst>
          </p:cNvPr>
          <p:cNvSpPr/>
          <p:nvPr/>
        </p:nvSpPr>
        <p:spPr>
          <a:xfrm>
            <a:off x="6403551" y="10969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54CCE1-04DF-0741-A234-184C08DA7623}"/>
              </a:ext>
            </a:extLst>
          </p:cNvPr>
          <p:cNvSpPr/>
          <p:nvPr/>
        </p:nvSpPr>
        <p:spPr>
          <a:xfrm>
            <a:off x="6400798" y="2178899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5CB000-E4A1-B64B-9B50-EF73490601F0}"/>
              </a:ext>
            </a:extLst>
          </p:cNvPr>
          <p:cNvSpPr/>
          <p:nvPr/>
        </p:nvSpPr>
        <p:spPr>
          <a:xfrm>
            <a:off x="6400798" y="4363092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A9689B-DFF0-1141-B7D0-BA11C004C238}"/>
              </a:ext>
            </a:extLst>
          </p:cNvPr>
          <p:cNvSpPr/>
          <p:nvPr/>
        </p:nvSpPr>
        <p:spPr>
          <a:xfrm>
            <a:off x="6312665" y="6154517"/>
            <a:ext cx="2544897" cy="719895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DF88B2E-5B78-6E41-82EC-338AB89B98E6}"/>
              </a:ext>
            </a:extLst>
          </p:cNvPr>
          <p:cNvSpPr/>
          <p:nvPr/>
        </p:nvSpPr>
        <p:spPr>
          <a:xfrm>
            <a:off x="10297531" y="5416596"/>
            <a:ext cx="3311249" cy="59286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8EDE6B5-338A-F142-9045-8C7C64E6ECFF}"/>
              </a:ext>
            </a:extLst>
          </p:cNvPr>
          <p:cNvSpPr/>
          <p:nvPr/>
        </p:nvSpPr>
        <p:spPr>
          <a:xfrm>
            <a:off x="10297531" y="6094451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4322C7-B87C-F44E-82FE-0087D467BDA8}"/>
              </a:ext>
            </a:extLst>
          </p:cNvPr>
          <p:cNvSpPr/>
          <p:nvPr/>
        </p:nvSpPr>
        <p:spPr>
          <a:xfrm>
            <a:off x="6400798" y="32414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E1DFF4C-7C52-5240-8F72-FCB1C177CF05}"/>
              </a:ext>
            </a:extLst>
          </p:cNvPr>
          <p:cNvSpPr/>
          <p:nvPr/>
        </p:nvSpPr>
        <p:spPr>
          <a:xfrm>
            <a:off x="10297530" y="6864904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</a:t>
            </a:r>
          </a:p>
          <a:p>
            <a:pPr algn="ctr"/>
            <a:r>
              <a:rPr lang="en-US" sz="2600" dirty="0"/>
              <a:t> Provisioner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E7446D-ADF3-9E48-82B4-136E1EAC837B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2842352" y="1586039"/>
            <a:ext cx="3561199" cy="13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F87AD1-1DC9-5841-A623-0F55D3308F93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3393195" y="2667945"/>
            <a:ext cx="3007603" cy="123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C49EDC-D76F-744A-912E-E0F227854D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9982" y="3730539"/>
            <a:ext cx="3800816" cy="880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4C8D2-A37A-8244-8595-0B09AC5EA73D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367901" y="4852138"/>
            <a:ext cx="3032897" cy="4460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AE7E24-CBFD-1B4B-92B5-53B913258415}"/>
              </a:ext>
            </a:extLst>
          </p:cNvPr>
          <p:cNvCxnSpPr/>
          <p:nvPr/>
        </p:nvCxnSpPr>
        <p:spPr>
          <a:xfrm flipH="1" flipV="1">
            <a:off x="3040655" y="6287127"/>
            <a:ext cx="3272010" cy="274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2BDECA-52EA-DF43-A810-5E66D440D3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857562" y="5713027"/>
            <a:ext cx="1439969" cy="801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EDC5DD-99F0-7047-ACEB-5746F0FDD14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8857562" y="6454398"/>
            <a:ext cx="1439969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E5A0F0-44BD-2840-8558-A37AAA18C88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8857562" y="6514465"/>
            <a:ext cx="1439968" cy="71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5DCB8A0-F1DB-BF49-9CB6-37BC19D0819C}"/>
              </a:ext>
            </a:extLst>
          </p:cNvPr>
          <p:cNvSpPr/>
          <p:nvPr/>
        </p:nvSpPr>
        <p:spPr>
          <a:xfrm>
            <a:off x="6312665" y="6934479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DFC1F18-0448-4C40-8E9D-A6BCEF30A704}"/>
              </a:ext>
            </a:extLst>
          </p:cNvPr>
          <p:cNvCxnSpPr/>
          <p:nvPr/>
        </p:nvCxnSpPr>
        <p:spPr>
          <a:xfrm flipH="1" flipV="1">
            <a:off x="3040655" y="6874412"/>
            <a:ext cx="3272010" cy="3599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1961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0A5734-5EC0-794C-9149-7BAF6F4F2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D3DCE-146E-A94C-99F3-624E63BF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6" y="1650465"/>
            <a:ext cx="4965700" cy="4686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4ABFB6-09A3-584C-8C04-C22A8F77E957}"/>
              </a:ext>
            </a:extLst>
          </p:cNvPr>
          <p:cNvSpPr/>
          <p:nvPr/>
        </p:nvSpPr>
        <p:spPr>
          <a:xfrm>
            <a:off x="302832" y="2013958"/>
            <a:ext cx="4797978" cy="2995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913B5D-E20C-8947-8F4C-C18F30C6F076}"/>
              </a:ext>
            </a:extLst>
          </p:cNvPr>
          <p:cNvSpPr/>
          <p:nvPr/>
        </p:nvSpPr>
        <p:spPr>
          <a:xfrm>
            <a:off x="302832" y="2991686"/>
            <a:ext cx="3287083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DB61A6-5D74-3546-A6B4-05CCE448271D}"/>
              </a:ext>
            </a:extLst>
          </p:cNvPr>
          <p:cNvSpPr/>
          <p:nvPr/>
        </p:nvSpPr>
        <p:spPr>
          <a:xfrm>
            <a:off x="302833" y="3398495"/>
            <a:ext cx="3287082" cy="909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8BF93-A1FE-B84C-9D43-A4C2DF520B5A}"/>
              </a:ext>
            </a:extLst>
          </p:cNvPr>
          <p:cNvSpPr/>
          <p:nvPr/>
        </p:nvSpPr>
        <p:spPr>
          <a:xfrm>
            <a:off x="302832" y="4668292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8AD494-C9FB-6041-8738-CBBA7297BC50}"/>
              </a:ext>
            </a:extLst>
          </p:cNvPr>
          <p:cNvSpPr/>
          <p:nvPr/>
        </p:nvSpPr>
        <p:spPr>
          <a:xfrm>
            <a:off x="302832" y="5028989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AD4FBB-7C49-C44F-9361-20D065F08677}"/>
              </a:ext>
            </a:extLst>
          </p:cNvPr>
          <p:cNvSpPr/>
          <p:nvPr/>
        </p:nvSpPr>
        <p:spPr>
          <a:xfrm>
            <a:off x="302832" y="5389686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BA30213-F0B8-754B-BD60-A05B0169A87C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App3 Target Groups and Listener Rules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D0C379F-D424-F94A-AE66-A3B84A8876D3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dns</a:t>
            </a:r>
            <a:r>
              <a:rPr lang="en-US" dirty="0"/>
              <a:t>-to-</a:t>
            </a:r>
            <a:r>
              <a:rPr lang="en-US" dirty="0" err="1"/>
              <a:t>db</a:t>
            </a:r>
            <a:r>
              <a:rPr lang="en-US" dirty="0"/>
              <a:t> Route53 Record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6B2F175-94E6-A445-B0C2-7B69CC586BC7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RDS Database Variables, RDS Module and RDS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93FDF8C-5427-144F-8D79-4CB3B1F8F9EE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Userdata</a:t>
            </a:r>
            <a:r>
              <a:rPr lang="en-US" dirty="0"/>
              <a:t> for Bastion Host to install MYSQL Client during creation of EC2 Instance using </a:t>
            </a:r>
            <a:r>
              <a:rPr lang="en-US" dirty="0" err="1"/>
              <a:t>userdata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FC47B00-FB31-7045-910B-6BD57212B80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RDS Database Variables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80BDDB-0E47-E248-BC01-51DB3A0EB78E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 RDS DB related password as secure variable in </a:t>
            </a:r>
            <a:r>
              <a:rPr lang="en-US" dirty="0" err="1"/>
              <a:t>secret.tfvars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FC214D-5004-E04B-8EAF-B7026BF676F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100810" y="1823422"/>
            <a:ext cx="1277957" cy="3138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10FDF8-8590-7841-AC7F-7452F71B1072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3589915" y="2730790"/>
            <a:ext cx="2788855" cy="42064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49FAD9-3BAB-D849-B073-C9DBCFDB7CBA}"/>
              </a:ext>
            </a:extLst>
          </p:cNvPr>
          <p:cNvCxnSpPr>
            <a:cxnSpLocks/>
            <a:stCxn id="16" idx="1"/>
            <a:endCxn id="10" idx="3"/>
          </p:cNvCxnSpPr>
          <p:nvPr/>
        </p:nvCxnSpPr>
        <p:spPr>
          <a:xfrm flipH="1">
            <a:off x="3589915" y="3638158"/>
            <a:ext cx="2788852" cy="21488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03EB75-0E11-2247-9126-78337BEEA6BA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3227031" y="4544329"/>
            <a:ext cx="3151736" cy="28370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F7A04-C73C-AA4A-9694-235541357652}"/>
              </a:ext>
            </a:extLst>
          </p:cNvPr>
          <p:cNvCxnSpPr>
            <a:cxnSpLocks/>
            <a:stCxn id="18" idx="1"/>
            <a:endCxn id="12" idx="3"/>
          </p:cNvCxnSpPr>
          <p:nvPr/>
        </p:nvCxnSpPr>
        <p:spPr>
          <a:xfrm flipH="1" flipV="1">
            <a:off x="3227031" y="5188734"/>
            <a:ext cx="3151736" cy="2617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B92989-61F7-314C-AEC1-0330031EF3AF}"/>
              </a:ext>
            </a:extLst>
          </p:cNvPr>
          <p:cNvCxnSpPr>
            <a:cxnSpLocks/>
            <a:stCxn id="19" idx="1"/>
            <a:endCxn id="13" idx="3"/>
          </p:cNvCxnSpPr>
          <p:nvPr/>
        </p:nvCxnSpPr>
        <p:spPr>
          <a:xfrm flipH="1" flipV="1">
            <a:off x="3227031" y="5549431"/>
            <a:ext cx="3151736" cy="80724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1C9457-6E8D-684E-8DC8-67A97087CC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/>
          <a:lstStyle/>
          <a:p>
            <a:r>
              <a:rPr lang="en-US" dirty="0"/>
              <a:t>Upgrade 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43776E-D93A-CF46-B299-784CC325A595}"/>
              </a:ext>
            </a:extLst>
          </p:cNvPr>
          <p:cNvSpPr/>
          <p:nvPr/>
        </p:nvSpPr>
        <p:spPr>
          <a:xfrm>
            <a:off x="253387" y="3076990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98A82E-29EA-2C4D-A41A-01472E1D7F40}"/>
              </a:ext>
            </a:extLst>
          </p:cNvPr>
          <p:cNvSpPr/>
          <p:nvPr/>
        </p:nvSpPr>
        <p:spPr>
          <a:xfrm>
            <a:off x="253387" y="4091324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9D8032-2231-CC4E-831A-F47BB9F83829}"/>
              </a:ext>
            </a:extLst>
          </p:cNvPr>
          <p:cNvSpPr/>
          <p:nvPr/>
        </p:nvSpPr>
        <p:spPr>
          <a:xfrm>
            <a:off x="253386" y="511048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C7042E-3A65-DD48-ADE5-0A6ED6BD16BD}"/>
              </a:ext>
            </a:extLst>
          </p:cNvPr>
          <p:cNvSpPr/>
          <p:nvPr/>
        </p:nvSpPr>
        <p:spPr>
          <a:xfrm>
            <a:off x="6112525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E435BE-765E-3A43-A588-7FA46DED7857}"/>
              </a:ext>
            </a:extLst>
          </p:cNvPr>
          <p:cNvSpPr/>
          <p:nvPr/>
        </p:nvSpPr>
        <p:spPr>
          <a:xfrm>
            <a:off x="6112525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3693FE-E6E2-3445-9630-219CE841B397}"/>
              </a:ext>
            </a:extLst>
          </p:cNvPr>
          <p:cNvSpPr/>
          <p:nvPr/>
        </p:nvSpPr>
        <p:spPr>
          <a:xfrm>
            <a:off x="6112524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v4.0.0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7B84D-B7AF-144A-A74D-839D890C1FC2}"/>
              </a:ext>
            </a:extLst>
          </p:cNvPr>
          <p:cNvSpPr/>
          <p:nvPr/>
        </p:nvSpPr>
        <p:spPr>
          <a:xfrm>
            <a:off x="9239479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14466C-0879-C249-9CF0-6FC8C54BB239}"/>
              </a:ext>
            </a:extLst>
          </p:cNvPr>
          <p:cNvSpPr/>
          <p:nvPr/>
        </p:nvSpPr>
        <p:spPr>
          <a:xfrm>
            <a:off x="9239478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50385D-E664-134C-AEA7-310FD1EB04D0}"/>
              </a:ext>
            </a:extLst>
          </p:cNvPr>
          <p:cNvSpPr/>
          <p:nvPr/>
        </p:nvSpPr>
        <p:spPr>
          <a:xfrm>
            <a:off x="11947792" y="4091324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AF7EAB-079E-D640-A30B-7F2E50E15675}"/>
              </a:ext>
            </a:extLst>
          </p:cNvPr>
          <p:cNvSpPr/>
          <p:nvPr/>
        </p:nvSpPr>
        <p:spPr>
          <a:xfrm>
            <a:off x="11947791" y="5110482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EC4F55F-8A3F-ED4D-803A-FD2AA13BA0F0}"/>
              </a:ext>
            </a:extLst>
          </p:cNvPr>
          <p:cNvSpPr/>
          <p:nvPr/>
        </p:nvSpPr>
        <p:spPr>
          <a:xfrm>
            <a:off x="253386" y="5990853"/>
            <a:ext cx="14053851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There is a major change in all the modules (except </a:t>
            </a:r>
            <a:r>
              <a:rPr lang="en-US" dirty="0" err="1"/>
              <a:t>vpc</a:t>
            </a:r>
            <a:r>
              <a:rPr lang="en-US" dirty="0"/>
              <a:t>) related to output names of these modules which impacts all these module references wherever you use.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FB943A-27A2-7345-BBD8-D703B6D8809D}"/>
              </a:ext>
            </a:extLst>
          </p:cNvPr>
          <p:cNvSpPr/>
          <p:nvPr/>
        </p:nvSpPr>
        <p:spPr>
          <a:xfrm>
            <a:off x="253386" y="7003524"/>
            <a:ext cx="14053851" cy="599472"/>
          </a:xfrm>
          <a:prstGeom prst="roundRect">
            <a:avLst/>
          </a:prstGeom>
          <a:solidFill>
            <a:srgbClr val="FF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Actual Change: </a:t>
            </a:r>
            <a:r>
              <a:rPr lang="en-US" dirty="0"/>
              <a:t>`this_` for all outputs was removed for these modules. </a:t>
            </a:r>
          </a:p>
        </p:txBody>
      </p:sp>
    </p:spTree>
    <p:extLst>
      <p:ext uri="{BB962C8B-B14F-4D97-AF65-F5344CB8AC3E}">
        <p14:creationId xmlns:p14="http://schemas.microsoft.com/office/powerpoint/2010/main" val="162549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Configurations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23183898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091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Configuration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http://asg-lc1.devopsincloud.com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Module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Configuration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88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C64132-61E2-074D-A9D2-2C83D6047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DB360-1D37-004C-92E4-4E95D2D87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205922"/>
            <a:ext cx="4673600" cy="7251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0C173A-A020-FF4D-813D-C4A4FCFEA0D6}"/>
              </a:ext>
            </a:extLst>
          </p:cNvPr>
          <p:cNvSpPr/>
          <p:nvPr/>
        </p:nvSpPr>
        <p:spPr>
          <a:xfrm>
            <a:off x="979714" y="2122714"/>
            <a:ext cx="2601686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30891-5FF5-1642-8426-B22D94D2BC24}"/>
              </a:ext>
            </a:extLst>
          </p:cNvPr>
          <p:cNvSpPr/>
          <p:nvPr/>
        </p:nvSpPr>
        <p:spPr>
          <a:xfrm>
            <a:off x="979714" y="6139543"/>
            <a:ext cx="3512820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DC5526-DAED-FF46-968F-4761DA0C0207}"/>
              </a:ext>
            </a:extLst>
          </p:cNvPr>
          <p:cNvSpPr/>
          <p:nvPr/>
        </p:nvSpPr>
        <p:spPr>
          <a:xfrm>
            <a:off x="7315200" y="1952390"/>
            <a:ext cx="6905174" cy="5948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Autoscaling related tags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E3FB7E-CF3B-B24E-A080-8ADEF06FA4F7}"/>
              </a:ext>
            </a:extLst>
          </p:cNvPr>
          <p:cNvSpPr/>
          <p:nvPr/>
        </p:nvSpPr>
        <p:spPr>
          <a:xfrm>
            <a:off x="7392122" y="6054380"/>
            <a:ext cx="6905174" cy="98867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Removed all private EC2 Instances (App1, App2) related configurations as we are going to create EC2 Instances using Autoscaling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C6C0A0-E36F-7A46-8082-542909F6B84A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581400" y="2249824"/>
            <a:ext cx="3733800" cy="851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7A758F-6EBF-6E46-90CD-4DE68E2992A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492534" y="6379029"/>
            <a:ext cx="2899588" cy="16969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54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C64132-61E2-074D-A9D2-2C83D6047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6DA3A-4457-784B-9F91-C81B3451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587500"/>
            <a:ext cx="5778500" cy="5054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4CE22B-203E-E34B-8EA4-BACE2F7EE61B}"/>
              </a:ext>
            </a:extLst>
          </p:cNvPr>
          <p:cNvSpPr/>
          <p:nvPr/>
        </p:nvSpPr>
        <p:spPr>
          <a:xfrm>
            <a:off x="468086" y="1926771"/>
            <a:ext cx="4469674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897B2A-800E-3D49-80A5-F0ED56FAD401}"/>
              </a:ext>
            </a:extLst>
          </p:cNvPr>
          <p:cNvSpPr/>
          <p:nvPr/>
        </p:nvSpPr>
        <p:spPr>
          <a:xfrm>
            <a:off x="468086" y="2917370"/>
            <a:ext cx="4469674" cy="3374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83811D-066C-1541-8904-8F6C5186C5B2}"/>
              </a:ext>
            </a:extLst>
          </p:cNvPr>
          <p:cNvSpPr/>
          <p:nvPr/>
        </p:nvSpPr>
        <p:spPr>
          <a:xfrm>
            <a:off x="468086" y="3298371"/>
            <a:ext cx="5540828" cy="23404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C050312-C484-7E4D-9767-2129FF12D422}"/>
              </a:ext>
            </a:extLst>
          </p:cNvPr>
          <p:cNvSpPr/>
          <p:nvPr/>
        </p:nvSpPr>
        <p:spPr>
          <a:xfrm>
            <a:off x="7859486" y="1214455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Load Balancer – Remove App1 Targets as we are going to link ALB with Autoscaling Group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2C08F0-0000-6E4F-A73E-02528362EC9C}"/>
              </a:ext>
            </a:extLst>
          </p:cNvPr>
          <p:cNvSpPr/>
          <p:nvPr/>
        </p:nvSpPr>
        <p:spPr>
          <a:xfrm>
            <a:off x="7859486" y="2041769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ASG Demo related DNS Name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A48C3F1-5BF8-E74B-8254-5A02545D7C5F}"/>
              </a:ext>
            </a:extLst>
          </p:cNvPr>
          <p:cNvSpPr/>
          <p:nvPr/>
        </p:nvSpPr>
        <p:spPr>
          <a:xfrm>
            <a:off x="7859486" y="2858198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Autoscaling Module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710BBEE-6F5C-DD4C-B37C-900006306BF6}"/>
              </a:ext>
            </a:extLst>
          </p:cNvPr>
          <p:cNvSpPr/>
          <p:nvPr/>
        </p:nvSpPr>
        <p:spPr>
          <a:xfrm>
            <a:off x="7859486" y="3674627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Service Linked Role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616C8C2-C760-5349-AA27-BC2DC694E617}"/>
              </a:ext>
            </a:extLst>
          </p:cNvPr>
          <p:cNvSpPr/>
          <p:nvPr/>
        </p:nvSpPr>
        <p:spPr>
          <a:xfrm>
            <a:off x="7859486" y="4491056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with Launch Configuration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C1FBB9-62B1-D348-A3C0-D72B31016EE3}"/>
              </a:ext>
            </a:extLst>
          </p:cNvPr>
          <p:cNvSpPr/>
          <p:nvPr/>
        </p:nvSpPr>
        <p:spPr>
          <a:xfrm>
            <a:off x="7859486" y="5307485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Terraform Outputs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AA838EF-FE3B-934D-8BE8-72091BDFFCF5}"/>
              </a:ext>
            </a:extLst>
          </p:cNvPr>
          <p:cNvSpPr/>
          <p:nvPr/>
        </p:nvSpPr>
        <p:spPr>
          <a:xfrm>
            <a:off x="7859486" y="6123914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Notifications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C2BEB17-5FF7-3040-AF64-01EBF5EB499C}"/>
              </a:ext>
            </a:extLst>
          </p:cNvPr>
          <p:cNvSpPr/>
          <p:nvPr/>
        </p:nvSpPr>
        <p:spPr>
          <a:xfrm>
            <a:off x="7859486" y="6940343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TTSP and Scheduled Actions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87070E-3198-044F-9A91-3A8D6B38E1EA}"/>
              </a:ext>
            </a:extLst>
          </p:cNvPr>
          <p:cNvCxnSpPr>
            <a:stCxn id="12" idx="1"/>
            <a:endCxn id="4" idx="3"/>
          </p:cNvCxnSpPr>
          <p:nvPr/>
        </p:nvCxnSpPr>
        <p:spPr>
          <a:xfrm flipH="1">
            <a:off x="4937760" y="1530141"/>
            <a:ext cx="2921726" cy="6089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DB4E13-D385-6E4B-90CC-EAA94D2930F3}"/>
              </a:ext>
            </a:extLst>
          </p:cNvPr>
          <p:cNvCxnSpPr>
            <a:stCxn id="13" idx="1"/>
          </p:cNvCxnSpPr>
          <p:nvPr/>
        </p:nvCxnSpPr>
        <p:spPr>
          <a:xfrm flipH="1">
            <a:off x="4937760" y="2357455"/>
            <a:ext cx="2921726" cy="728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85C5B5E4-FCB1-6F48-8194-DF4CED731398}"/>
              </a:ext>
            </a:extLst>
          </p:cNvPr>
          <p:cNvSpPr/>
          <p:nvPr/>
        </p:nvSpPr>
        <p:spPr>
          <a:xfrm>
            <a:off x="7315200" y="2869083"/>
            <a:ext cx="391886" cy="470263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9A919-F2C2-994F-84D1-D4BA35F0BB87}"/>
              </a:ext>
            </a:extLst>
          </p:cNvPr>
          <p:cNvCxnSpPr>
            <a:cxnSpLocks/>
            <a:stCxn id="24" idx="1"/>
            <a:endCxn id="11" idx="3"/>
          </p:cNvCxnSpPr>
          <p:nvPr/>
        </p:nvCxnSpPr>
        <p:spPr>
          <a:xfrm flipH="1" flipV="1">
            <a:off x="6008914" y="4468586"/>
            <a:ext cx="1306286" cy="75181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78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19788772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712A35-FD69-6E49-9B62-7BA998677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7DBF-12AD-F140-AFDC-AAE2D601D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launch template is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 to </a:t>
            </a:r>
            <a:r>
              <a:rPr lang="en-US" dirty="0"/>
              <a:t>a launch configuration with latest and advanced features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Versioning</a:t>
            </a:r>
          </a:p>
          <a:p>
            <a:pPr lvl="1"/>
            <a:r>
              <a:rPr lang="en-US" dirty="0"/>
              <a:t>We can create </a:t>
            </a:r>
            <a:r>
              <a:rPr lang="en-US" dirty="0">
                <a:solidFill>
                  <a:srgbClr val="00B050"/>
                </a:solidFill>
              </a:rPr>
              <a:t>multiple versions </a:t>
            </a:r>
            <a:r>
              <a:rPr lang="en-US" dirty="0"/>
              <a:t>of same template and use it. Tracking changes to LT by versioning them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Re-Usability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base template </a:t>
            </a:r>
            <a:r>
              <a:rPr lang="en-US" dirty="0"/>
              <a:t>with important features (</a:t>
            </a:r>
            <a:r>
              <a:rPr lang="en-US" dirty="0">
                <a:solidFill>
                  <a:srgbClr val="00B050"/>
                </a:solidFill>
              </a:rPr>
              <a:t>Standardization</a:t>
            </a:r>
            <a:r>
              <a:rPr lang="en-US" dirty="0"/>
              <a:t> of Templates)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app specific template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by loading base template features and adding additional features to it. </a:t>
            </a:r>
          </a:p>
          <a:p>
            <a:r>
              <a:rPr lang="en-US" dirty="0"/>
              <a:t>Going forward, start using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Launch Templates </a:t>
            </a:r>
            <a:r>
              <a:rPr lang="en-US" dirty="0"/>
              <a:t>for all your Autoscaling groups. This is latest and greatest available on AWS from ASG perspective.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20829-A5B1-9C47-BC05-EDFA51C5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Autoscaling Launch Templates</a:t>
            </a:r>
          </a:p>
        </p:txBody>
      </p:sp>
    </p:spTree>
    <p:extLst>
      <p:ext uri="{BB962C8B-B14F-4D97-AF65-F5344CB8AC3E}">
        <p14:creationId xmlns:p14="http://schemas.microsoft.com/office/powerpoint/2010/main" val="129588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Templates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http://asg-lt1.devopsincloud.com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Templates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78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E4BB00-6B81-244C-A016-1C1DC9929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0C377-A5AB-EA4C-9BB4-991CF32E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33" y="381000"/>
            <a:ext cx="4373188" cy="698862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6126D57-CEF5-AB4D-81B4-3B67ACCCF8E7}"/>
              </a:ext>
            </a:extLst>
          </p:cNvPr>
          <p:cNvSpPr/>
          <p:nvPr/>
        </p:nvSpPr>
        <p:spPr>
          <a:xfrm>
            <a:off x="6261330" y="2253344"/>
            <a:ext cx="6017756" cy="334191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previous section as these templates are copied from </a:t>
            </a:r>
          </a:p>
          <a:p>
            <a:pPr algn="ctr"/>
            <a:r>
              <a:rPr lang="en-US" sz="3000" dirty="0"/>
              <a:t>Autoscaling with Launch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91967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/>
              <a:t>AWS ELB Classic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81088" y="2128237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64394" y="299841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ELB Classic LB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43212" y="357881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547" y="255281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0" name="Graphic 18">
            <a:extLst>
              <a:ext uri="{FF2B5EF4-FFF2-40B4-BE49-F238E27FC236}">
                <a16:creationId xmlns:a16="http://schemas.microsoft.com/office/drawing/2014/main" id="{888CDC0A-C2DA-0643-BBE3-2BCA1EBF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53" y="1966660"/>
            <a:ext cx="536474" cy="53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859913" y="548231"/>
            <a:ext cx="33077" cy="14184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70" idx="1"/>
            <a:endCxn id="85" idx="3"/>
          </p:cNvCxnSpPr>
          <p:nvPr/>
        </p:nvCxnSpPr>
        <p:spPr>
          <a:xfrm rot="10800000" flipV="1">
            <a:off x="7709003" y="2234897"/>
            <a:ext cx="1915750" cy="2446118"/>
          </a:xfrm>
          <a:prstGeom prst="bentConnector3">
            <a:avLst>
              <a:gd name="adj1" fmla="val 3907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stCxn id="70" idx="3"/>
            <a:endCxn id="83" idx="1"/>
          </p:cNvCxnSpPr>
          <p:nvPr/>
        </p:nvCxnSpPr>
        <p:spPr>
          <a:xfrm>
            <a:off x="10161227" y="2234897"/>
            <a:ext cx="1989306" cy="2425767"/>
          </a:xfrm>
          <a:prstGeom prst="bentConnector3">
            <a:avLst>
              <a:gd name="adj1" fmla="val 394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43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http://hr-stag-myelb-557211422.us-east-1.elb.amazonaws.com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FFA80E3-A142-0247-91D8-459AAE6E60C9}"/>
              </a:ext>
            </a:extLst>
          </p:cNvPr>
          <p:cNvSpPr txBox="1"/>
          <p:nvPr/>
        </p:nvSpPr>
        <p:spPr>
          <a:xfrm>
            <a:off x="7448686" y="812323"/>
            <a:ext cx="570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http://hr-stag-myelb-557211422.us-east-1.elb.amazonaws.com:81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E2414301-9502-964D-8ED1-54D8668FA466}"/>
              </a:ext>
            </a:extLst>
          </p:cNvPr>
          <p:cNvSpPr/>
          <p:nvPr/>
        </p:nvSpPr>
        <p:spPr>
          <a:xfrm>
            <a:off x="43212" y="42161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Custom SG Rule for Inbound </a:t>
            </a:r>
            <a:r>
              <a:rPr lang="en-US" dirty="0">
                <a:solidFill>
                  <a:srgbClr val="FFFF00"/>
                </a:solidFill>
              </a:rPr>
              <a:t>Port 81</a:t>
            </a:r>
          </a:p>
        </p:txBody>
      </p:sp>
    </p:spTree>
    <p:extLst>
      <p:ext uri="{BB962C8B-B14F-4D97-AF65-F5344CB8AC3E}">
        <p14:creationId xmlns:p14="http://schemas.microsoft.com/office/powerpoint/2010/main" val="3049038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E4BB00-6B81-244C-A016-1C1DC9929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are we going to learn 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CBD74-6D41-5547-A485-D60A79E3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415722"/>
            <a:ext cx="5842000" cy="40513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39DC57-6B9E-A64E-B4F2-4A1C3EDC26C0}"/>
              </a:ext>
            </a:extLst>
          </p:cNvPr>
          <p:cNvSpPr/>
          <p:nvPr/>
        </p:nvSpPr>
        <p:spPr>
          <a:xfrm>
            <a:off x="391885" y="2667000"/>
            <a:ext cx="376645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F31A65-9651-9943-94B8-9E8641030C40}"/>
              </a:ext>
            </a:extLst>
          </p:cNvPr>
          <p:cNvSpPr/>
          <p:nvPr/>
        </p:nvSpPr>
        <p:spPr>
          <a:xfrm>
            <a:off x="304799" y="3124478"/>
            <a:ext cx="5453744" cy="22966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035848-8515-9545-A48E-173F776CAA34}"/>
              </a:ext>
            </a:extLst>
          </p:cNvPr>
          <p:cNvSpPr/>
          <p:nvPr/>
        </p:nvSpPr>
        <p:spPr>
          <a:xfrm>
            <a:off x="7652657" y="1937657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 name changes relevant to demo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4A8A62-3E3B-B840-9A23-60855886C665}"/>
              </a:ext>
            </a:extLst>
          </p:cNvPr>
          <p:cNvSpPr/>
          <p:nvPr/>
        </p:nvSpPr>
        <p:spPr>
          <a:xfrm>
            <a:off x="7652657" y="2710543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using Terraform Resource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7B090B-A8BB-7647-ACCD-2EFDC3B26EAD}"/>
              </a:ext>
            </a:extLst>
          </p:cNvPr>
          <p:cNvSpPr/>
          <p:nvPr/>
        </p:nvSpPr>
        <p:spPr>
          <a:xfrm>
            <a:off x="7652657" y="348342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using Terraform Resource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0E8F8A2-DBFD-B749-ADFF-CF96675B89B9}"/>
              </a:ext>
            </a:extLst>
          </p:cNvPr>
          <p:cNvSpPr/>
          <p:nvPr/>
        </p:nvSpPr>
        <p:spPr>
          <a:xfrm>
            <a:off x="7652657" y="4256314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and Autoscaling Group Terraform Outputs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724271-5786-AB4D-8370-83007E543814}"/>
              </a:ext>
            </a:extLst>
          </p:cNvPr>
          <p:cNvSpPr/>
          <p:nvPr/>
        </p:nvSpPr>
        <p:spPr>
          <a:xfrm>
            <a:off x="7652657" y="502919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Notifications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9139E2-B97D-0540-89BD-A0B283C416CF}"/>
              </a:ext>
            </a:extLst>
          </p:cNvPr>
          <p:cNvSpPr/>
          <p:nvPr/>
        </p:nvSpPr>
        <p:spPr>
          <a:xfrm>
            <a:off x="7652657" y="5802085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TTSP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9781DC-5743-3F4E-8432-60CBD5150170}"/>
              </a:ext>
            </a:extLst>
          </p:cNvPr>
          <p:cNvSpPr/>
          <p:nvPr/>
        </p:nvSpPr>
        <p:spPr>
          <a:xfrm>
            <a:off x="7652657" y="6574971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Scheduled Actions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C840CD-1965-5541-B211-590A9CF6494D}"/>
              </a:ext>
            </a:extLst>
          </p:cNvPr>
          <p:cNvCxnSpPr>
            <a:stCxn id="7" idx="1"/>
            <a:endCxn id="4" idx="3"/>
          </p:cNvCxnSpPr>
          <p:nvPr/>
        </p:nvCxnSpPr>
        <p:spPr>
          <a:xfrm flipH="1">
            <a:off x="4158343" y="2253343"/>
            <a:ext cx="3494314" cy="59327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058A7DAE-A263-4B4B-ADD9-6B23990B7133}"/>
              </a:ext>
            </a:extLst>
          </p:cNvPr>
          <p:cNvSpPr/>
          <p:nvPr/>
        </p:nvSpPr>
        <p:spPr>
          <a:xfrm>
            <a:off x="6977744" y="2757085"/>
            <a:ext cx="478970" cy="436217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6738D0-8E04-C54C-90F4-3D9BA9BE6BF6}"/>
              </a:ext>
            </a:extLst>
          </p:cNvPr>
          <p:cNvCxnSpPr>
            <a:endCxn id="6" idx="3"/>
          </p:cNvCxnSpPr>
          <p:nvPr/>
        </p:nvCxnSpPr>
        <p:spPr>
          <a:xfrm flipH="1" flipV="1">
            <a:off x="5758543" y="4272782"/>
            <a:ext cx="1219201" cy="6149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7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21575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Network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TCP &amp; TLS Listeners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BC4ECC81-BEB3-C442-8960-88F4DE567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0019" y="7260628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8" name="Graphic 24">
            <a:extLst>
              <a:ext uri="{FF2B5EF4-FFF2-40B4-BE49-F238E27FC236}">
                <a16:creationId xmlns:a16="http://schemas.microsoft.com/office/drawing/2014/main" id="{6EA160D1-F5E1-A948-A998-C02735F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6458699"/>
            <a:ext cx="761998" cy="76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3868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6792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9" y="66157"/>
            <a:ext cx="3530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Network Load Balancer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TCP &amp; TLS Listeners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cxnSpLocks/>
            <a:stCxn id="93" idx="2"/>
            <a:endCxn id="72" idx="0"/>
          </p:cNvCxnSpPr>
          <p:nvPr/>
        </p:nvCxnSpPr>
        <p:spPr>
          <a:xfrm flipH="1">
            <a:off x="9944494" y="1556186"/>
            <a:ext cx="29088" cy="410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346636" y="306878"/>
            <a:ext cx="2722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nlb.devopsincloud.com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60046" y="274933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Module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32264" y="355087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TCP Listeners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32264" y="434490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TLS Listeners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02428" y="512273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Target Groups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7060604" y="2294232"/>
            <a:ext cx="2556431" cy="1991346"/>
          </a:xfrm>
          <a:prstGeom prst="bentConnector3">
            <a:avLst>
              <a:gd name="adj1" fmla="val 3339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cxnSpLocks/>
            <a:stCxn id="72" idx="3"/>
            <a:endCxn id="62" idx="1"/>
          </p:cNvCxnSpPr>
          <p:nvPr/>
        </p:nvCxnSpPr>
        <p:spPr>
          <a:xfrm>
            <a:off x="10271953" y="2294232"/>
            <a:ext cx="2532552" cy="1928403"/>
          </a:xfrm>
          <a:prstGeom prst="bentConnector3">
            <a:avLst>
              <a:gd name="adj1" fmla="val 3753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24">
            <a:extLst>
              <a:ext uri="{FF2B5EF4-FFF2-40B4-BE49-F238E27FC236}">
                <a16:creationId xmlns:a16="http://schemas.microsoft.com/office/drawing/2014/main" id="{441F5008-DCF2-2C45-BE46-BB96F595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34" y="1966772"/>
            <a:ext cx="654919" cy="6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102" descr="User with solid fill">
            <a:extLst>
              <a:ext uri="{FF2B5EF4-FFF2-40B4-BE49-F238E27FC236}">
                <a16:creationId xmlns:a16="http://schemas.microsoft.com/office/drawing/2014/main" id="{C604D238-2296-FE4E-94F7-78E28190E7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72532" y="-49308"/>
            <a:ext cx="609668" cy="609668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0EDE47B-4A5A-3440-BCFA-C36ED6B7CD83}"/>
              </a:ext>
            </a:extLst>
          </p:cNvPr>
          <p:cNvCxnSpPr>
            <a:stCxn id="103" idx="3"/>
            <a:endCxn id="37" idx="0"/>
          </p:cNvCxnSpPr>
          <p:nvPr/>
        </p:nvCxnSpPr>
        <p:spPr>
          <a:xfrm>
            <a:off x="6282200" y="255526"/>
            <a:ext cx="3691382" cy="1329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32537C8-5C42-3340-BFEE-D661BE3018CC}"/>
              </a:ext>
            </a:extLst>
          </p:cNvPr>
          <p:cNvSpPr txBox="1"/>
          <p:nvPr/>
        </p:nvSpPr>
        <p:spPr>
          <a:xfrm>
            <a:off x="6366389" y="293875"/>
            <a:ext cx="275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</a:t>
            </a:r>
            <a:r>
              <a:rPr lang="en-US" sz="1600" dirty="0" err="1">
                <a:solidFill>
                  <a:srgbClr val="C00000"/>
                </a:solidFill>
              </a:rPr>
              <a:t>nlb.devopsincloud.com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42035A-BF66-5142-A055-FB92D019A7AD}"/>
              </a:ext>
            </a:extLst>
          </p:cNvPr>
          <p:cNvSpPr txBox="1"/>
          <p:nvPr/>
        </p:nvSpPr>
        <p:spPr>
          <a:xfrm>
            <a:off x="7652733" y="-45845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C8FC243-71ED-C647-9F85-3596BE0A5C8B}"/>
              </a:ext>
            </a:extLst>
          </p:cNvPr>
          <p:cNvSpPr txBox="1"/>
          <p:nvPr/>
        </p:nvSpPr>
        <p:spPr>
          <a:xfrm>
            <a:off x="11538229" y="-240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NON-SSL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BDA0B26-7E7C-DE48-8705-AB1473F168BC}"/>
              </a:ext>
            </a:extLst>
          </p:cNvPr>
          <p:cNvSpPr txBox="1"/>
          <p:nvPr/>
        </p:nvSpPr>
        <p:spPr>
          <a:xfrm>
            <a:off x="10128052" y="1844936"/>
            <a:ext cx="155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SSL-Termination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AE7F6B04-4B7A-7141-A808-2B43591ABCB5}"/>
              </a:ext>
            </a:extLst>
          </p:cNvPr>
          <p:cNvSpPr/>
          <p:nvPr/>
        </p:nvSpPr>
        <p:spPr>
          <a:xfrm>
            <a:off x="99783" y="5916767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with EC2 Autoscaling Groups</a:t>
            </a:r>
          </a:p>
        </p:txBody>
      </p:sp>
    </p:spTree>
    <p:extLst>
      <p:ext uri="{BB962C8B-B14F-4D97-AF65-F5344CB8AC3E}">
        <p14:creationId xmlns:p14="http://schemas.microsoft.com/office/powerpoint/2010/main" val="228596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88" grpId="0"/>
      <p:bldP spid="94" grpId="0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04" grpId="0"/>
      <p:bldP spid="39" grpId="0"/>
      <p:bldP spid="105" grpId="0"/>
      <p:bldP spid="106" grpId="0"/>
      <p:bldP spid="122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CAE774-3DAD-CF4F-8773-A0AF0158AD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E5117-A8E4-5849-A88B-E6302556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4" y="190500"/>
            <a:ext cx="3857992" cy="725532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E3624CA-D2A2-0F40-AB68-32C64F935EF1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E40814-4B61-C641-AD72-C84487D17DE9}"/>
              </a:ext>
            </a:extLst>
          </p:cNvPr>
          <p:cNvSpPr/>
          <p:nvPr/>
        </p:nvSpPr>
        <p:spPr>
          <a:xfrm>
            <a:off x="6947083" y="4561115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c1 to c9 except c5-04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F2EC3-1AF1-6048-9433-8D29D5D7341B}"/>
              </a:ext>
            </a:extLst>
          </p:cNvPr>
          <p:cNvSpPr/>
          <p:nvPr/>
        </p:nvSpPr>
        <p:spPr>
          <a:xfrm>
            <a:off x="696686" y="4724400"/>
            <a:ext cx="340722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859659-B528-334F-A808-EDF0144F4C20}"/>
              </a:ext>
            </a:extLst>
          </p:cNvPr>
          <p:cNvSpPr/>
          <p:nvPr/>
        </p:nvSpPr>
        <p:spPr>
          <a:xfrm>
            <a:off x="6777332" y="3200400"/>
            <a:ext cx="6357257" cy="7402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NLB for Ingress CIDR Block to be 0.0.0.0/0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833715-580A-E248-A616-1993E34EFDF8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4103914" y="3570515"/>
            <a:ext cx="2673418" cy="13335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3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43FA26-F081-EA40-AD42-959BA1DAB2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18A23FF-6616-B740-ACD5-0C827651D92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B9BB5-AAD1-6846-81B7-924CBB491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3" y="1970314"/>
            <a:ext cx="5651500" cy="5029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99B7FF-D2F3-FF4E-861F-3C6E7AB656F7}"/>
              </a:ext>
            </a:extLst>
          </p:cNvPr>
          <p:cNvSpPr/>
          <p:nvPr/>
        </p:nvSpPr>
        <p:spPr>
          <a:xfrm>
            <a:off x="293914" y="1992086"/>
            <a:ext cx="5138057" cy="101237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88E7006-9D0A-F748-905E-249B5C1AC39E}"/>
              </a:ext>
            </a:extLst>
          </p:cNvPr>
          <p:cNvSpPr/>
          <p:nvPr/>
        </p:nvSpPr>
        <p:spPr>
          <a:xfrm>
            <a:off x="381000" y="3331029"/>
            <a:ext cx="3581400" cy="37011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4F3A57-A496-344F-9EA2-5957274EA909}"/>
              </a:ext>
            </a:extLst>
          </p:cNvPr>
          <p:cNvSpPr/>
          <p:nvPr/>
        </p:nvSpPr>
        <p:spPr>
          <a:xfrm>
            <a:off x="293914" y="4321629"/>
            <a:ext cx="3646715" cy="39188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8190633-2ABC-054D-9046-9F677A8BE283}"/>
              </a:ext>
            </a:extLst>
          </p:cNvPr>
          <p:cNvSpPr/>
          <p:nvPr/>
        </p:nvSpPr>
        <p:spPr>
          <a:xfrm>
            <a:off x="337457" y="5323114"/>
            <a:ext cx="3276600" cy="41365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490A3-E35D-B04B-9A46-0689216D39C4}"/>
              </a:ext>
            </a:extLst>
          </p:cNvPr>
          <p:cNvSpPr/>
          <p:nvPr/>
        </p:nvSpPr>
        <p:spPr>
          <a:xfrm>
            <a:off x="7075714" y="1992086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Load Balancer using Terraform Module with TCP and TLS Listeners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526AA14-C23B-714B-8E9A-8475CC2E5109}"/>
              </a:ext>
            </a:extLst>
          </p:cNvPr>
          <p:cNvSpPr/>
          <p:nvPr/>
        </p:nvSpPr>
        <p:spPr>
          <a:xfrm>
            <a:off x="7075714" y="2906486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Route53 related DNS Name and NLB References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C731D5-6724-EE4D-BFA6-68E384E34569}"/>
              </a:ext>
            </a:extLst>
          </p:cNvPr>
          <p:cNvSpPr/>
          <p:nvPr/>
        </p:nvSpPr>
        <p:spPr>
          <a:xfrm>
            <a:off x="7075714" y="3810000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 Autoscaling Group and NLB to attach Autoscaling Group EC2 Instances to NLB Target Group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1B9669-0DA5-E342-AA7B-10823A6645FB}"/>
              </a:ext>
            </a:extLst>
          </p:cNvPr>
          <p:cNvSpPr/>
          <p:nvPr/>
        </p:nvSpPr>
        <p:spPr>
          <a:xfrm>
            <a:off x="7119257" y="4713514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 TTSP ALB Policy which is not applicable for NLB </a:t>
            </a:r>
            <a:r>
              <a:rPr lang="en-US" dirty="0" err="1"/>
              <a:t>usecase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34EEFF-3638-AC4B-8C8F-1A24B48A74C1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5431971" y="2296886"/>
            <a:ext cx="1643743" cy="2013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BFEABC-13A1-BC4E-BC32-44A3E88C4543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962400" y="3211286"/>
            <a:ext cx="3113314" cy="3048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718E6F-634C-B44B-B541-7324714333C9}"/>
              </a:ext>
            </a:extLst>
          </p:cNvPr>
          <p:cNvCxnSpPr>
            <a:stCxn id="13" idx="1"/>
          </p:cNvCxnSpPr>
          <p:nvPr/>
        </p:nvCxnSpPr>
        <p:spPr>
          <a:xfrm flipH="1">
            <a:off x="3940629" y="4114800"/>
            <a:ext cx="3135085" cy="41365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811F62-E27A-D54C-B474-E12B190C8B9A}"/>
              </a:ext>
            </a:extLst>
          </p:cNvPr>
          <p:cNvCxnSpPr>
            <a:endCxn id="10" idx="3"/>
          </p:cNvCxnSpPr>
          <p:nvPr/>
        </p:nvCxnSpPr>
        <p:spPr>
          <a:xfrm flipH="1">
            <a:off x="3614057" y="5018314"/>
            <a:ext cx="3461657" cy="5116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66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1947523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CloudWatch Alarms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</p:spTree>
    <p:extLst>
      <p:ext uri="{BB962C8B-B14F-4D97-AF65-F5344CB8AC3E}">
        <p14:creationId xmlns:p14="http://schemas.microsoft.com/office/powerpoint/2010/main" val="15074132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5236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328819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CloudWatch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947389" y="-4194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62894"/>
            <a:ext cx="3973807" cy="12553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46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http://cloudwatch1.devopsincloud.com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5118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290301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7054019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547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8004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57390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217035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8232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73341" y="1946142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 CloudWatch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45559" y="274768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Alarms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45559" y="3541718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Alarms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15723" y="4340870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 Alarms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15723" y="5133151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Synthetics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7">
            <a:extLst>
              <a:ext uri="{FF2B5EF4-FFF2-40B4-BE49-F238E27FC236}">
                <a16:creationId xmlns:a16="http://schemas.microsoft.com/office/drawing/2014/main" id="{2BE9620E-2561-CC41-A501-74CAD59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83" y="142649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id="{45E86A86-37D9-4840-BF68-B0F394C1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6" y="2213262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</p:spTree>
    <p:extLst>
      <p:ext uri="{BB962C8B-B14F-4D97-AF65-F5344CB8AC3E}">
        <p14:creationId xmlns:p14="http://schemas.microsoft.com/office/powerpoint/2010/main" val="17708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4" grpId="0" animBg="1"/>
      <p:bldP spid="115" grpId="0" animBg="1"/>
      <p:bldP spid="117" grpId="0" animBg="1"/>
      <p:bldP spid="118" grpId="0" animBg="1"/>
      <p:bldP spid="73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7FD69B-5FDF-FB4E-8A05-4D15E2BFA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F67AB-AFB0-C54F-AE47-935A5C67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20" y="316089"/>
            <a:ext cx="3841709" cy="71571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AF7F74-3753-1447-85E9-3ACBE84DFF2B}"/>
              </a:ext>
            </a:extLst>
          </p:cNvPr>
          <p:cNvSpPr/>
          <p:nvPr/>
        </p:nvSpPr>
        <p:spPr>
          <a:xfrm>
            <a:off x="545809" y="948267"/>
            <a:ext cx="1644236" cy="2370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56F3C4-26EE-4643-BA0B-11E3C0CB77EB}"/>
              </a:ext>
            </a:extLst>
          </p:cNvPr>
          <p:cNvSpPr/>
          <p:nvPr/>
        </p:nvSpPr>
        <p:spPr>
          <a:xfrm>
            <a:off x="5768622" y="1580444"/>
            <a:ext cx="8365067" cy="7224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 related Node JS Files for Heart Beat Monitor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95743A-87A3-0F4B-937A-25127F55D1BF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190045" y="1066800"/>
            <a:ext cx="3578577" cy="87488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9E749A9-151E-B24A-91D9-FD2091CDC955}"/>
              </a:ext>
            </a:extLst>
          </p:cNvPr>
          <p:cNvSpPr/>
          <p:nvPr/>
        </p:nvSpPr>
        <p:spPr>
          <a:xfrm>
            <a:off x="6721306" y="3217738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 changes from c1 to c13</a:t>
            </a:r>
          </a:p>
        </p:txBody>
      </p:sp>
    </p:spTree>
    <p:extLst>
      <p:ext uri="{BB962C8B-B14F-4D97-AF65-F5344CB8AC3E}">
        <p14:creationId xmlns:p14="http://schemas.microsoft.com/office/powerpoint/2010/main" val="23275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7FD69B-5FDF-FB4E-8A05-4D15E2BFA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23FF4-E316-7A46-85D5-C2683C8A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44" y="1917700"/>
            <a:ext cx="5486400" cy="43942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12B2F5-54B7-AA44-82EC-BBE153B1E87B}"/>
              </a:ext>
            </a:extLst>
          </p:cNvPr>
          <p:cNvSpPr/>
          <p:nvPr/>
        </p:nvSpPr>
        <p:spPr>
          <a:xfrm>
            <a:off x="7315200" y="2314222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Autoscaling Alarms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C66BB1-ADC2-DF43-8764-B06032D6946B}"/>
              </a:ext>
            </a:extLst>
          </p:cNvPr>
          <p:cNvSpPr/>
          <p:nvPr/>
        </p:nvSpPr>
        <p:spPr>
          <a:xfrm>
            <a:off x="7315199" y="3177822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Application Load Balancer Alarms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06CBA6-9149-6B4C-AEEC-EA96F2EEBD10}"/>
              </a:ext>
            </a:extLst>
          </p:cNvPr>
          <p:cNvSpPr/>
          <p:nvPr/>
        </p:nvSpPr>
        <p:spPr>
          <a:xfrm>
            <a:off x="7315200" y="4114800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CIS Alarms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5D4245-02F4-7F45-B2AD-2938B6E7E05F}"/>
              </a:ext>
            </a:extLst>
          </p:cNvPr>
          <p:cNvSpPr/>
          <p:nvPr/>
        </p:nvSpPr>
        <p:spPr>
          <a:xfrm>
            <a:off x="7315199" y="4978400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C38FC4-EEB4-3E49-862E-730BD83071BF}"/>
              </a:ext>
            </a:extLst>
          </p:cNvPr>
          <p:cNvSpPr/>
          <p:nvPr/>
        </p:nvSpPr>
        <p:spPr>
          <a:xfrm>
            <a:off x="372533" y="3635022"/>
            <a:ext cx="3657600" cy="1343378"/>
          </a:xfrm>
          <a:prstGeom prst="roundRect">
            <a:avLst>
              <a:gd name="adj" fmla="val 490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A90A1C-B9D1-8A41-8C8A-266189107B3F}"/>
              </a:ext>
            </a:extLst>
          </p:cNvPr>
          <p:cNvCxnSpPr>
            <a:stCxn id="10" idx="3"/>
            <a:endCxn id="4" idx="1"/>
          </p:cNvCxnSpPr>
          <p:nvPr/>
        </p:nvCxnSpPr>
        <p:spPr>
          <a:xfrm flipV="1">
            <a:off x="4030133" y="2647245"/>
            <a:ext cx="3285067" cy="16594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52A4CA-73AA-C44C-9857-028DA9477E78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4030133" y="3510845"/>
            <a:ext cx="3285066" cy="7958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DFD4DB-67F5-AC49-BCCA-5AF621A19AAC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4030133" y="4306711"/>
            <a:ext cx="3285067" cy="1411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DECB1D-E7EF-5C44-A866-6711EA0CF02F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4030133" y="4306711"/>
            <a:ext cx="3285066" cy="10047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8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776" y="2532543"/>
            <a:ext cx="779951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Build Terraform Modules Locally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790255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5048856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969" y="457949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04" y="458521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559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>
                <a:solidFill>
                  <a:srgbClr val="C00000"/>
                </a:solidFill>
              </a:rPr>
              <a:t>AWS ALB Application</a:t>
            </a:r>
            <a:br>
              <a:rPr lang="en-US" sz="3400" b="1" dirty="0">
                <a:solidFill>
                  <a:srgbClr val="C00000"/>
                </a:solidFill>
              </a:rPr>
            </a:br>
            <a:r>
              <a:rPr lang="en-US" sz="3400" b="1" dirty="0">
                <a:solidFill>
                  <a:srgbClr val="C00000"/>
                </a:solidFill>
              </a:rPr>
              <a:t>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91679" y="2614122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74985" y="3484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ALB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681" y="34064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99032" y="577558"/>
            <a:ext cx="27010" cy="22370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52" idx="1"/>
            <a:endCxn id="85" idx="3"/>
          </p:cNvCxnSpPr>
          <p:nvPr/>
        </p:nvCxnSpPr>
        <p:spPr>
          <a:xfrm rot="10800000" flipV="1">
            <a:off x="7685784" y="3098913"/>
            <a:ext cx="1928936" cy="1768246"/>
          </a:xfrm>
          <a:prstGeom prst="bentConnector3">
            <a:avLst>
              <a:gd name="adj1" fmla="val 420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cxnSpLocks/>
            <a:stCxn id="52" idx="3"/>
            <a:endCxn id="83" idx="1"/>
          </p:cNvCxnSpPr>
          <p:nvPr/>
        </p:nvCxnSpPr>
        <p:spPr>
          <a:xfrm>
            <a:off x="10183344" y="3098913"/>
            <a:ext cx="1939625" cy="1762518"/>
          </a:xfrm>
          <a:prstGeom prst="bentConnector3">
            <a:avLst>
              <a:gd name="adj1" fmla="val 3977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http://hr-stag-alb-1575108738.us-east-1.elb.amazonaws.com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20" y="281460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7152046" y="46316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67433" y="463145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9209485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5D965-BA7E-E64C-9266-7BD8F6B6F7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445C2E-E01F-3B46-9F66-62415AB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Terraform Modules Locally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95B11C-7C17-A240-AF67-66B845522C46}"/>
              </a:ext>
            </a:extLst>
          </p:cNvPr>
          <p:cNvSpPr/>
          <p:nvPr/>
        </p:nvSpPr>
        <p:spPr>
          <a:xfrm>
            <a:off x="186266" y="1540933"/>
            <a:ext cx="6355644" cy="2912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 from Scratch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9D4A76-E69D-D541-A196-A6945A701545}"/>
              </a:ext>
            </a:extLst>
          </p:cNvPr>
          <p:cNvSpPr/>
          <p:nvPr/>
        </p:nvSpPr>
        <p:spPr>
          <a:xfrm>
            <a:off x="7727245" y="1540933"/>
            <a:ext cx="6355644" cy="29125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Leverage existing Terraform Modules and change the code as per your need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F8CAC5-8D84-B04C-9CD9-6CFC3F65187F}"/>
              </a:ext>
            </a:extLst>
          </p:cNvPr>
          <p:cNvSpPr/>
          <p:nvPr/>
        </p:nvSpPr>
        <p:spPr>
          <a:xfrm>
            <a:off x="8544561" y="4910666"/>
            <a:ext cx="5294488" cy="83537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available, use the code and modify as per your need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167E28-1CAD-884A-A85E-902C2513D1DF}"/>
              </a:ext>
            </a:extLst>
          </p:cNvPr>
          <p:cNvSpPr/>
          <p:nvPr/>
        </p:nvSpPr>
        <p:spPr>
          <a:xfrm>
            <a:off x="599440" y="4910666"/>
            <a:ext cx="5294488" cy="835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not available, then use this approach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7085BA-6342-4046-9B15-076FB80D7CFA}"/>
              </a:ext>
            </a:extLst>
          </p:cNvPr>
          <p:cNvSpPr/>
          <p:nvPr/>
        </p:nvSpPr>
        <p:spPr>
          <a:xfrm>
            <a:off x="599440" y="6203243"/>
            <a:ext cx="5294488" cy="11006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existing modules in Terraform Public Registry (Minimum 3 modules to get complete idea)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C31184-3410-7B4A-A181-D91C11363125}"/>
              </a:ext>
            </a:extLst>
          </p:cNvPr>
          <p:cNvSpPr/>
          <p:nvPr/>
        </p:nvSpPr>
        <p:spPr>
          <a:xfrm>
            <a:off x="8544561" y="6138333"/>
            <a:ext cx="5294488" cy="110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effort and you can start using them in your private infrastructure spaces without public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183105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B36303-D993-A24A-8956-30B1858563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81723-C38E-8542-9317-D071D1ED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3" y="50243"/>
            <a:ext cx="3673402" cy="75635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4B7FCD1-D954-394B-8EDB-36AA10160389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65870" cy="134418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A9FDEF-8494-8549-BC09-C96AF3163C5C}"/>
              </a:ext>
            </a:extLst>
          </p:cNvPr>
          <p:cNvSpPr/>
          <p:nvPr/>
        </p:nvSpPr>
        <p:spPr>
          <a:xfrm>
            <a:off x="711200" y="880533"/>
            <a:ext cx="2427111" cy="2144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3DD3A-8D80-9646-9C4A-707B293E467E}"/>
              </a:ext>
            </a:extLst>
          </p:cNvPr>
          <p:cNvSpPr/>
          <p:nvPr/>
        </p:nvSpPr>
        <p:spPr>
          <a:xfrm>
            <a:off x="541868" y="615801"/>
            <a:ext cx="2856088" cy="4170688"/>
          </a:xfrm>
          <a:prstGeom prst="rect">
            <a:avLst/>
          </a:prstGeom>
          <a:noFill/>
          <a:ln w="28575">
            <a:solidFill>
              <a:srgbClr val="FFA9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6E038-ADA6-E44F-AD17-982824AC97E3}"/>
              </a:ext>
            </a:extLst>
          </p:cNvPr>
          <p:cNvSpPr/>
          <p:nvPr/>
        </p:nvSpPr>
        <p:spPr>
          <a:xfrm>
            <a:off x="541868" y="4891320"/>
            <a:ext cx="2596443" cy="22884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93997A-F40D-6041-AC66-52AA099502C2}"/>
              </a:ext>
            </a:extLst>
          </p:cNvPr>
          <p:cNvSpPr/>
          <p:nvPr/>
        </p:nvSpPr>
        <p:spPr>
          <a:xfrm>
            <a:off x="6570133" y="2701145"/>
            <a:ext cx="7744179" cy="891823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1C3492-25E9-4648-B77A-D3D9570A9AE9}"/>
              </a:ext>
            </a:extLst>
          </p:cNvPr>
          <p:cNvSpPr/>
          <p:nvPr/>
        </p:nvSpPr>
        <p:spPr>
          <a:xfrm>
            <a:off x="6570133" y="3959299"/>
            <a:ext cx="7744179" cy="8918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Modules - VPC Endpoints Sub Module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6588DB-AA11-1E48-89FA-2C61DE1EFC7C}"/>
              </a:ext>
            </a:extLst>
          </p:cNvPr>
          <p:cNvSpPr/>
          <p:nvPr/>
        </p:nvSpPr>
        <p:spPr>
          <a:xfrm>
            <a:off x="6570132" y="5217453"/>
            <a:ext cx="7744179" cy="89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Root Module calling the VPC Local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686F91-27DE-FA43-9558-79A825060D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397956" y="2701145"/>
            <a:ext cx="3172177" cy="445912"/>
          </a:xfrm>
          <a:prstGeom prst="straightConnector1">
            <a:avLst/>
          </a:prstGeom>
          <a:ln w="38100">
            <a:solidFill>
              <a:srgbClr val="FFA9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0062D7D-CEE8-3247-A751-6937F0EBD90B}"/>
              </a:ext>
            </a:extLst>
          </p:cNvPr>
          <p:cNvCxnSpPr>
            <a:stCxn id="11" idx="1"/>
            <a:endCxn id="7" idx="2"/>
          </p:cNvCxnSpPr>
          <p:nvPr/>
        </p:nvCxnSpPr>
        <p:spPr>
          <a:xfrm rot="10800000">
            <a:off x="1924757" y="3025423"/>
            <a:ext cx="4645377" cy="137978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576630-2408-7D4B-BCAE-F5E7E7E00658}"/>
              </a:ext>
            </a:extLst>
          </p:cNvPr>
          <p:cNvCxnSpPr>
            <a:stCxn id="12" idx="1"/>
          </p:cNvCxnSpPr>
          <p:nvPr/>
        </p:nvCxnSpPr>
        <p:spPr>
          <a:xfrm flipH="1">
            <a:off x="3138311" y="5663365"/>
            <a:ext cx="3431821" cy="372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73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333" y="2471775"/>
            <a:ext cx="1295354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Remote State Storage with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AWS S3 &amp; AWS DynamoDB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39618492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264B92-A4CD-5A4F-9C43-D80EF7EB41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26E982-0E12-DA4E-B2AB-F834320B9217}"/>
              </a:ext>
            </a:extLst>
          </p:cNvPr>
          <p:cNvSpPr/>
          <p:nvPr/>
        </p:nvSpPr>
        <p:spPr>
          <a:xfrm>
            <a:off x="493375" y="391886"/>
            <a:ext cx="13603458" cy="13263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</p:spTree>
    <p:extLst>
      <p:ext uri="{BB962C8B-B14F-4D97-AF65-F5344CB8AC3E}">
        <p14:creationId xmlns:p14="http://schemas.microsoft.com/office/powerpoint/2010/main" val="21164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DAE8E0-B796-FB44-B0BE-7E36D76CF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</p:spTree>
    <p:extLst>
      <p:ext uri="{BB962C8B-B14F-4D97-AF65-F5344CB8AC3E}">
        <p14:creationId xmlns:p14="http://schemas.microsoft.com/office/powerpoint/2010/main" val="21558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9053698" y="-229662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</p:spTree>
    <p:extLst>
      <p:ext uri="{BB962C8B-B14F-4D97-AF65-F5344CB8AC3E}">
        <p14:creationId xmlns:p14="http://schemas.microsoft.com/office/powerpoint/2010/main" val="1923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7" grpId="0" animBg="1"/>
      <p:bldP spid="18" grpId="0"/>
      <p:bldP spid="19" grpId="0"/>
      <p:bldP spid="20" grpId="0"/>
      <p:bldP spid="24" grpId="0"/>
      <p:bldP spid="28" grpId="0"/>
      <p:bldP spid="49" grpId="0" animBg="1"/>
      <p:bldP spid="50" grpId="0"/>
      <p:bldP spid="51" grpId="0"/>
      <p:bldP spid="52" grpId="0" animBg="1"/>
      <p:bldP spid="53" grpId="0"/>
      <p:bldP spid="54" grpId="0"/>
      <p:bldP spid="55" grpId="0"/>
      <p:bldP spid="56" grpId="0"/>
      <p:bldP spid="58" grpId="0"/>
      <p:bldP spid="72" grpId="0"/>
      <p:bldP spid="76" grpId="0"/>
      <p:bldP spid="93" grpId="0"/>
      <p:bldP spid="101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713433" y="-188704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9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F679D7-2C0E-6445-B034-F1A3FB293A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CFB28-0ACF-0B45-AC0E-E962B85F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38" y="272807"/>
            <a:ext cx="5315578" cy="2359861"/>
          </a:xfrm>
        </p:spPr>
        <p:txBody>
          <a:bodyPr>
            <a:normAutofit/>
          </a:bodyPr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00B050"/>
                </a:solidFill>
              </a:rPr>
              <a:t>Remote</a:t>
            </a:r>
            <a:r>
              <a:rPr lang="en-US" dirty="0"/>
              <a:t> State File with State </a:t>
            </a:r>
            <a:r>
              <a:rPr lang="en-US" dirty="0">
                <a:solidFill>
                  <a:srgbClr val="00B050"/>
                </a:solidFill>
              </a:rPr>
              <a:t>Locking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F723C-8E65-DE40-AAC0-EF1F5B3C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623" y="442090"/>
            <a:ext cx="6646939" cy="6762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5F056F-DB1A-3D48-A4EA-78A177E1F088}"/>
              </a:ext>
            </a:extLst>
          </p:cNvPr>
          <p:cNvSpPr/>
          <p:nvPr/>
        </p:nvSpPr>
        <p:spPr>
          <a:xfrm>
            <a:off x="8149213" y="3969099"/>
            <a:ext cx="4501662" cy="100483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98AED6-76E8-7146-AC92-17C068A723CA}"/>
              </a:ext>
            </a:extLst>
          </p:cNvPr>
          <p:cNvSpPr/>
          <p:nvPr/>
        </p:nvSpPr>
        <p:spPr>
          <a:xfrm>
            <a:off x="8149212" y="5226817"/>
            <a:ext cx="5797899" cy="12041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7EB031-977F-3546-9AA0-E9E1753E9A7E}"/>
              </a:ext>
            </a:extLst>
          </p:cNvPr>
          <p:cNvSpPr/>
          <p:nvPr/>
        </p:nvSpPr>
        <p:spPr>
          <a:xfrm>
            <a:off x="276373" y="4036401"/>
            <a:ext cx="6084233" cy="854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Storage to Remote Backend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E65F03-59DC-294B-9D92-9C5FF8DFBBC4}"/>
              </a:ext>
            </a:extLst>
          </p:cNvPr>
          <p:cNvSpPr/>
          <p:nvPr/>
        </p:nvSpPr>
        <p:spPr>
          <a:xfrm>
            <a:off x="276372" y="5357444"/>
            <a:ext cx="6084233" cy="8541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Locking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6B9F2-531F-F74C-B3F9-48C65C701F55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6360606" y="4463456"/>
            <a:ext cx="1788607" cy="806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938C65-BFB0-8C48-8E8C-A5FBF51B14B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60605" y="5784499"/>
            <a:ext cx="1788607" cy="4438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3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Backends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1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71306" y="1737082"/>
            <a:ext cx="13830286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" y="113474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175303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44152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54459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5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59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135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28890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90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386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46" y="2605112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4" y="2149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7438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703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880" y="1994204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12549" y="0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0843" y="-4363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69157" y="-39618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85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11677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51804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74901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42315" y="2695336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9307253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42314" y="3123751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82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00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03354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181205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501499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620954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382180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6242128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stCxn id="97" idx="2"/>
            <a:endCxn id="52" idx="0"/>
          </p:cNvCxnSpPr>
          <p:nvPr/>
        </p:nvCxnSpPr>
        <p:spPr>
          <a:xfrm rot="5400000">
            <a:off x="8480195" y="5352"/>
            <a:ext cx="1329098" cy="245849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8199809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BB9A26-25B1-D64B-BEF7-30121F3999B5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894975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7DAE86-3D24-194F-A2EA-75C03AFD767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894974" y="3009268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727561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stCxn id="74" idx="2"/>
            <a:endCxn id="52" idx="0"/>
          </p:cNvCxnSpPr>
          <p:nvPr/>
        </p:nvCxnSpPr>
        <p:spPr>
          <a:xfrm rot="16200000" flipH="1">
            <a:off x="6121700" y="105351"/>
            <a:ext cx="1289480" cy="2298114"/>
          </a:xfrm>
          <a:prstGeom prst="bentConnector3">
            <a:avLst>
              <a:gd name="adj1" fmla="val 491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054E5B-0C7E-F64C-B6AB-9EB43B0E8612}"/>
              </a:ext>
            </a:extLst>
          </p:cNvPr>
          <p:cNvCxnSpPr>
            <a:stCxn id="90" idx="2"/>
            <a:endCxn id="52" idx="0"/>
          </p:cNvCxnSpPr>
          <p:nvPr/>
        </p:nvCxnSpPr>
        <p:spPr>
          <a:xfrm flipH="1">
            <a:off x="7915497" y="605305"/>
            <a:ext cx="180" cy="129384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30613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44" y="3825876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0" y="4409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5" y="5171874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2924161" y="513403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apps.devopsincloud.com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455F93E-AB84-414F-BF6E-208BCE698CC6}"/>
              </a:ext>
            </a:extLst>
          </p:cNvPr>
          <p:cNvSpPr txBox="1"/>
          <p:nvPr/>
        </p:nvSpPr>
        <p:spPr>
          <a:xfrm>
            <a:off x="6396265" y="538931"/>
            <a:ext cx="287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9557455" y="609532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apps.devopsincloud.com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25411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4070" y="5192687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74920" y="1597224"/>
            <a:ext cx="6036105" cy="226729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Context Path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7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BC87C4-1244-394F-943E-76F2C0181586}"/>
              </a:ext>
            </a:extLst>
          </p:cNvPr>
          <p:cNvSpPr/>
          <p:nvPr/>
        </p:nvSpPr>
        <p:spPr>
          <a:xfrm>
            <a:off x="311498" y="963646"/>
            <a:ext cx="13786338" cy="118885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Each </a:t>
            </a:r>
            <a:r>
              <a:rPr lang="en-US" sz="3000" dirty="0">
                <a:solidFill>
                  <a:srgbClr val="FFFF00"/>
                </a:solidFill>
              </a:rPr>
              <a:t>Terraform configuration </a:t>
            </a:r>
            <a:r>
              <a:rPr lang="en-US" sz="3000" dirty="0"/>
              <a:t>can specify a </a:t>
            </a:r>
            <a:r>
              <a:rPr lang="en-US" sz="3000" dirty="0">
                <a:solidFill>
                  <a:srgbClr val="FFFF00"/>
                </a:solidFill>
              </a:rPr>
              <a:t>backend</a:t>
            </a:r>
            <a:r>
              <a:rPr lang="en-US" sz="3000" dirty="0"/>
              <a:t>, which defines </a:t>
            </a:r>
            <a:r>
              <a:rPr lang="en-US" sz="3000" dirty="0">
                <a:solidFill>
                  <a:srgbClr val="FFFF00"/>
                </a:solidFill>
              </a:rPr>
              <a:t>where and how operations are performed</a:t>
            </a:r>
            <a:r>
              <a:rPr lang="en-US" sz="3000" dirty="0"/>
              <a:t>, where 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  <a:r>
              <a:rPr lang="en-US" sz="3000" dirty="0"/>
              <a:t> snapshots are stored, etc.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ED58ECD-89D5-A842-8EB7-18D5899F269A}"/>
              </a:ext>
            </a:extLst>
          </p:cNvPr>
          <p:cNvSpPr/>
          <p:nvPr/>
        </p:nvSpPr>
        <p:spPr>
          <a:xfrm>
            <a:off x="311498" y="2619674"/>
            <a:ext cx="5154804" cy="8340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b="1" dirty="0"/>
              <a:t>Where Backends are Used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CA8350-6827-8A4B-95C9-104241E04D10}"/>
              </a:ext>
            </a:extLst>
          </p:cNvPr>
          <p:cNvSpPr/>
          <p:nvPr/>
        </p:nvSpPr>
        <p:spPr>
          <a:xfrm>
            <a:off x="5719186" y="2619675"/>
            <a:ext cx="8589666" cy="834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Backend configuration is only used by </a:t>
            </a:r>
            <a:r>
              <a:rPr lang="en-US" sz="3000" dirty="0">
                <a:solidFill>
                  <a:srgbClr val="FFFF00"/>
                </a:solidFill>
              </a:rPr>
              <a:t>Terraform CLI</a:t>
            </a:r>
            <a:r>
              <a:rPr lang="en-US" sz="3000" dirty="0"/>
              <a:t>. 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3028BA-804A-5D4D-8AED-7F18968F3C35}"/>
              </a:ext>
            </a:extLst>
          </p:cNvPr>
          <p:cNvSpPr/>
          <p:nvPr/>
        </p:nvSpPr>
        <p:spPr>
          <a:xfrm>
            <a:off x="5719186" y="3672673"/>
            <a:ext cx="8589666" cy="17534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Terraform Cloud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Terraform Enterprise </a:t>
            </a:r>
            <a:r>
              <a:rPr lang="en-IN" sz="3000" dirty="0"/>
              <a:t>always use their </a:t>
            </a:r>
            <a:r>
              <a:rPr lang="en-IN" sz="3000" dirty="0">
                <a:solidFill>
                  <a:srgbClr val="FFFF00"/>
                </a:solidFill>
              </a:rPr>
              <a:t>own state storage </a:t>
            </a:r>
            <a:r>
              <a:rPr lang="en-IN" sz="3000" dirty="0"/>
              <a:t>when performing </a:t>
            </a:r>
            <a:r>
              <a:rPr lang="en-IN" sz="3000" dirty="0">
                <a:solidFill>
                  <a:srgbClr val="FFFF00"/>
                </a:solidFill>
              </a:rPr>
              <a:t>Terraform runs</a:t>
            </a:r>
            <a:r>
              <a:rPr lang="en-IN" sz="3000" dirty="0"/>
              <a:t>, so they ignore any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the configuration.</a:t>
            </a:r>
            <a:endParaRPr lang="en-US" sz="3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CFB442B-8A35-8F48-8C8B-DD6A4E37B9DF}"/>
              </a:ext>
            </a:extLst>
          </p:cNvPr>
          <p:cNvSpPr/>
          <p:nvPr/>
        </p:nvSpPr>
        <p:spPr>
          <a:xfrm>
            <a:off x="5719186" y="5632100"/>
            <a:ext cx="8589666" cy="19142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For </a:t>
            </a:r>
            <a:r>
              <a:rPr lang="en-IN" sz="3000" dirty="0">
                <a:solidFill>
                  <a:srgbClr val="FFFF00"/>
                </a:solidFill>
              </a:rPr>
              <a:t>Terraform Cloud users </a:t>
            </a:r>
            <a:r>
              <a:rPr lang="en-IN" sz="3000" dirty="0"/>
              <a:t>also it is always </a:t>
            </a:r>
            <a:r>
              <a:rPr lang="en-IN" sz="3000" dirty="0">
                <a:solidFill>
                  <a:srgbClr val="FFFF00"/>
                </a:solidFill>
              </a:rPr>
              <a:t>recommended</a:t>
            </a:r>
            <a:r>
              <a:rPr lang="en-IN" sz="3000" dirty="0"/>
              <a:t> to use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Terraform configuration  for commands like </a:t>
            </a:r>
            <a:r>
              <a:rPr lang="en-IN" sz="3000" dirty="0">
                <a:solidFill>
                  <a:srgbClr val="FFFF00"/>
                </a:solidFill>
              </a:rPr>
              <a:t>terraform taint </a:t>
            </a:r>
            <a:r>
              <a:rPr lang="en-IN" sz="3000" dirty="0"/>
              <a:t>which can be executed only using Terraform CLI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726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EF33932-57CF-5F4E-9591-01C32F41480F}"/>
              </a:ext>
            </a:extLst>
          </p:cNvPr>
          <p:cNvSpPr/>
          <p:nvPr/>
        </p:nvSpPr>
        <p:spPr>
          <a:xfrm>
            <a:off x="343318" y="848962"/>
            <a:ext cx="3677697" cy="57275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What Backends Do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B861378-E69F-C741-B856-2909001F8150}"/>
              </a:ext>
            </a:extLst>
          </p:cNvPr>
          <p:cNvSpPr/>
          <p:nvPr/>
        </p:nvSpPr>
        <p:spPr>
          <a:xfrm>
            <a:off x="4242078" y="848962"/>
            <a:ext cx="10229222" cy="10031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two things backends will be used for </a:t>
            </a:r>
          </a:p>
          <a:p>
            <a:pPr marL="457200" indent="-457200">
              <a:buAutoNum type="arabicPeriod"/>
            </a:pPr>
            <a:r>
              <a:rPr lang="en-IN" dirty="0"/>
              <a:t>Where state is </a:t>
            </a:r>
            <a:r>
              <a:rPr lang="en-IN" dirty="0">
                <a:solidFill>
                  <a:srgbClr val="FFFF00"/>
                </a:solidFill>
              </a:rPr>
              <a:t>stored</a:t>
            </a:r>
          </a:p>
          <a:p>
            <a:pPr marL="457200" indent="-457200">
              <a:buFontTx/>
              <a:buAutoNum type="arabicPeriod"/>
            </a:pPr>
            <a:r>
              <a:rPr lang="en-IN" dirty="0"/>
              <a:t>Where </a:t>
            </a:r>
            <a:r>
              <a:rPr lang="en-IN" dirty="0">
                <a:solidFill>
                  <a:srgbClr val="FFFF00"/>
                </a:solidFill>
              </a:rPr>
              <a:t>operations</a:t>
            </a:r>
            <a:r>
              <a:rPr lang="en-IN" dirty="0"/>
              <a:t> are performed.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399174-8E73-024D-8BC5-64F02418F290}"/>
              </a:ext>
            </a:extLst>
          </p:cNvPr>
          <p:cNvSpPr/>
          <p:nvPr/>
        </p:nvSpPr>
        <p:spPr>
          <a:xfrm>
            <a:off x="241160" y="2937071"/>
            <a:ext cx="4340887" cy="1140657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uses </a:t>
            </a:r>
            <a:r>
              <a:rPr lang="en-US" dirty="0">
                <a:solidFill>
                  <a:srgbClr val="FFFF00"/>
                </a:solidFill>
              </a:rPr>
              <a:t>persistent state data </a:t>
            </a:r>
            <a:r>
              <a:rPr lang="en-US" dirty="0"/>
              <a:t>to keep track of the resources it manages.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4FF771-E2F3-EB47-B205-92857BEE88CF}"/>
              </a:ext>
            </a:extLst>
          </p:cNvPr>
          <p:cNvSpPr/>
          <p:nvPr/>
        </p:nvSpPr>
        <p:spPr>
          <a:xfrm>
            <a:off x="341644" y="2093177"/>
            <a:ext cx="4240404" cy="66821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Store State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15B5320-A87D-D34D-A286-91575F837260}"/>
              </a:ext>
            </a:extLst>
          </p:cNvPr>
          <p:cNvSpPr/>
          <p:nvPr/>
        </p:nvSpPr>
        <p:spPr>
          <a:xfrm>
            <a:off x="5194998" y="2113273"/>
            <a:ext cx="4240404" cy="66821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State Locking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01FBBD-E780-BA44-9BB9-5BF642BD6C51}"/>
              </a:ext>
            </a:extLst>
          </p:cNvPr>
          <p:cNvSpPr/>
          <p:nvPr/>
        </p:nvSpPr>
        <p:spPr>
          <a:xfrm>
            <a:off x="10130413" y="2093176"/>
            <a:ext cx="4240404" cy="66821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Operations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390CCD2-9D68-5040-BDAE-29D9B6B556AA}"/>
              </a:ext>
            </a:extLst>
          </p:cNvPr>
          <p:cNvSpPr/>
          <p:nvPr/>
        </p:nvSpPr>
        <p:spPr>
          <a:xfrm>
            <a:off x="5144756" y="2893360"/>
            <a:ext cx="4340887" cy="1184368"/>
          </a:xfrm>
          <a:prstGeom prst="roundRect">
            <a:avLst>
              <a:gd name="adj" fmla="val 751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State </a:t>
            </a:r>
            <a:r>
              <a:rPr lang="en-US" dirty="0">
                <a:solidFill>
                  <a:srgbClr val="FFFF00"/>
                </a:solidFill>
              </a:rPr>
              <a:t>Locking</a:t>
            </a:r>
            <a:r>
              <a:rPr lang="en-US" dirty="0"/>
              <a:t> is to </a:t>
            </a:r>
            <a:r>
              <a:rPr lang="en-US" dirty="0">
                <a:solidFill>
                  <a:srgbClr val="FFFF00"/>
                </a:solidFill>
              </a:rPr>
              <a:t>prevent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conflicts and inconsistencies</a:t>
            </a:r>
            <a:r>
              <a:rPr lang="en-US" dirty="0"/>
              <a:t> when the operations are being performed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36388E1-9D40-7B4B-9CE6-D7DB18C3C1C9}"/>
              </a:ext>
            </a:extLst>
          </p:cNvPr>
          <p:cNvSpPr/>
          <p:nvPr/>
        </p:nvSpPr>
        <p:spPr>
          <a:xfrm>
            <a:off x="10080171" y="2891853"/>
            <a:ext cx="4340887" cy="1360504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"Operations" refers to </a:t>
            </a:r>
            <a:r>
              <a:rPr lang="en-IN" dirty="0">
                <a:solidFill>
                  <a:srgbClr val="FFFF00"/>
                </a:solidFill>
              </a:rPr>
              <a:t>performing API requests</a:t>
            </a:r>
            <a:r>
              <a:rPr lang="en-IN" dirty="0"/>
              <a:t> against infrastructure services in order to </a:t>
            </a:r>
            <a:r>
              <a:rPr lang="en-IN" dirty="0">
                <a:solidFill>
                  <a:srgbClr val="FFFF00"/>
                </a:solidFill>
              </a:rPr>
              <a:t>create, read, update, or destroy</a:t>
            </a:r>
            <a:r>
              <a:rPr lang="en-IN" dirty="0"/>
              <a:t> resources. 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A627687-E038-BC46-9155-61B79CA6AB5C}"/>
              </a:ext>
            </a:extLst>
          </p:cNvPr>
          <p:cNvSpPr/>
          <p:nvPr/>
        </p:nvSpPr>
        <p:spPr>
          <a:xfrm>
            <a:off x="241160" y="4252357"/>
            <a:ext cx="4340887" cy="1734389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Everyone</a:t>
            </a:r>
            <a:r>
              <a:rPr lang="en-US" dirty="0"/>
              <a:t> working with a given collection of infrastructure resources must be able to </a:t>
            </a:r>
            <a:r>
              <a:rPr lang="en-US" dirty="0">
                <a:solidFill>
                  <a:srgbClr val="FFFF00"/>
                </a:solidFill>
              </a:rPr>
              <a:t>access</a:t>
            </a:r>
            <a:r>
              <a:rPr lang="en-US" dirty="0"/>
              <a:t> the </a:t>
            </a:r>
            <a:r>
              <a:rPr lang="en-US" dirty="0">
                <a:solidFill>
                  <a:srgbClr val="FFFF00"/>
                </a:solidFill>
              </a:rPr>
              <a:t>same</a:t>
            </a:r>
            <a:r>
              <a:rPr lang="en-US" dirty="0"/>
              <a:t> state data (</a:t>
            </a:r>
            <a:r>
              <a:rPr lang="en-US" dirty="0">
                <a:solidFill>
                  <a:srgbClr val="FFFF00"/>
                </a:solidFill>
              </a:rPr>
              <a:t>shared state storage</a:t>
            </a:r>
            <a:r>
              <a:rPr lang="en-US" dirty="0"/>
              <a:t>).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1465E6C-B3AC-7843-92E0-7B5D5D6CF0EC}"/>
              </a:ext>
            </a:extLst>
          </p:cNvPr>
          <p:cNvSpPr/>
          <p:nvPr/>
        </p:nvSpPr>
        <p:spPr>
          <a:xfrm>
            <a:off x="10080170" y="4337313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FF00"/>
                </a:solidFill>
              </a:rPr>
              <a:t>Not</a:t>
            </a:r>
            <a:r>
              <a:rPr lang="en-IN" dirty="0"/>
              <a:t> every terraform subcommand performs API operations; many of them only </a:t>
            </a:r>
            <a:r>
              <a:rPr lang="en-IN" dirty="0">
                <a:solidFill>
                  <a:srgbClr val="FFFF00"/>
                </a:solidFill>
              </a:rPr>
              <a:t>operate on state data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CC8C2C-1520-D749-B419-9FD41ABFA22F}"/>
              </a:ext>
            </a:extLst>
          </p:cNvPr>
          <p:cNvSpPr/>
          <p:nvPr/>
        </p:nvSpPr>
        <p:spPr>
          <a:xfrm>
            <a:off x="10080170" y="5425429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Only two backends actually perform operations: </a:t>
            </a:r>
            <a:r>
              <a:rPr lang="en-IN" dirty="0">
                <a:solidFill>
                  <a:srgbClr val="FFFF00"/>
                </a:solidFill>
              </a:rPr>
              <a:t>local and remote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85B78ED-1E59-E74C-A89A-2FF763F49096}"/>
              </a:ext>
            </a:extLst>
          </p:cNvPr>
          <p:cNvSpPr/>
          <p:nvPr/>
        </p:nvSpPr>
        <p:spPr>
          <a:xfrm>
            <a:off x="10130413" y="6515753"/>
            <a:ext cx="4340887" cy="1080802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/>
              <a:t>The </a:t>
            </a:r>
            <a:r>
              <a:rPr lang="en-IN" sz="2000" dirty="0">
                <a:solidFill>
                  <a:srgbClr val="FFFF00"/>
                </a:solidFill>
              </a:rPr>
              <a:t>remote back</a:t>
            </a:r>
            <a:r>
              <a:rPr lang="en-IN" sz="2000" dirty="0"/>
              <a:t>end can perform API operations remotely, using </a:t>
            </a:r>
            <a:r>
              <a:rPr lang="en-IN" sz="2000" dirty="0">
                <a:solidFill>
                  <a:srgbClr val="FFFF00"/>
                </a:solidFill>
              </a:rPr>
              <a:t>Terraform Cloud or Terraform Enterprise.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74A0C-568F-5A4D-9048-E8F0A2AA1A7C}"/>
              </a:ext>
            </a:extLst>
          </p:cNvPr>
          <p:cNvSpPr/>
          <p:nvPr/>
        </p:nvSpPr>
        <p:spPr>
          <a:xfrm>
            <a:off x="4857373" y="5340473"/>
            <a:ext cx="4738803" cy="16079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Operations ?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apply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destroy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FAA6B8C-A393-6548-B98B-6856A20B7391}"/>
              </a:ext>
            </a:extLst>
          </p:cNvPr>
          <p:cNvCxnSpPr>
            <a:cxnSpLocks/>
            <a:stCxn id="6" idx="6"/>
            <a:endCxn id="22" idx="1"/>
          </p:cNvCxnSpPr>
          <p:nvPr/>
        </p:nvCxnSpPr>
        <p:spPr>
          <a:xfrm flipV="1">
            <a:off x="9596176" y="3572105"/>
            <a:ext cx="483995" cy="2572328"/>
          </a:xfrm>
          <a:prstGeom prst="bentConnector3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1" grpId="0" animBg="1"/>
      <p:bldP spid="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469BDA-E1EC-8E49-BED4-A8CAEC0986A1}"/>
              </a:ext>
            </a:extLst>
          </p:cNvPr>
          <p:cNvSpPr/>
          <p:nvPr/>
        </p:nvSpPr>
        <p:spPr>
          <a:xfrm>
            <a:off x="4667458" y="1020644"/>
            <a:ext cx="5511522" cy="17083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Backend Types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B1E122-6A4A-794C-B6DB-1BB9E1F0BDED}"/>
              </a:ext>
            </a:extLst>
          </p:cNvPr>
          <p:cNvSpPr/>
          <p:nvPr/>
        </p:nvSpPr>
        <p:spPr>
          <a:xfrm>
            <a:off x="582805" y="3165231"/>
            <a:ext cx="6089301" cy="72348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Enhanced Backends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830C6D-8BA2-9D4A-AAB0-176381EF0398}"/>
              </a:ext>
            </a:extLst>
          </p:cNvPr>
          <p:cNvSpPr/>
          <p:nvPr/>
        </p:nvSpPr>
        <p:spPr>
          <a:xfrm>
            <a:off x="8279842" y="3165229"/>
            <a:ext cx="6089301" cy="72348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Standard Backends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AF4EB40-2FF8-3040-882C-F4F04E16DC19}"/>
              </a:ext>
            </a:extLst>
          </p:cNvPr>
          <p:cNvSpPr/>
          <p:nvPr/>
        </p:nvSpPr>
        <p:spPr>
          <a:xfrm>
            <a:off x="582805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Enhanced</a:t>
            </a:r>
            <a:r>
              <a:rPr lang="en-IN" sz="3000" dirty="0"/>
              <a:t> backends can both </a:t>
            </a:r>
            <a:r>
              <a:rPr lang="en-IN" sz="3000" dirty="0">
                <a:solidFill>
                  <a:srgbClr val="FFFF00"/>
                </a:solidFill>
              </a:rPr>
              <a:t>store state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perform operations</a:t>
            </a:r>
            <a:r>
              <a:rPr lang="en-IN" sz="3000" dirty="0"/>
              <a:t>. There are only two enhanced backends: </a:t>
            </a:r>
            <a:r>
              <a:rPr lang="en-IN" sz="3000" dirty="0">
                <a:solidFill>
                  <a:srgbClr val="FFFF00"/>
                </a:solidFill>
              </a:rPr>
              <a:t>local and remote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B8231C-51C1-EC41-A402-C3B9B1F42BDB}"/>
              </a:ext>
            </a:extLst>
          </p:cNvPr>
          <p:cNvSpPr/>
          <p:nvPr/>
        </p:nvSpPr>
        <p:spPr>
          <a:xfrm>
            <a:off x="8279842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Standard</a:t>
            </a:r>
            <a:r>
              <a:rPr lang="en-IN" sz="3000" dirty="0"/>
              <a:t> backends </a:t>
            </a:r>
            <a:r>
              <a:rPr lang="en-IN" sz="3000" dirty="0">
                <a:solidFill>
                  <a:srgbClr val="FFFF00"/>
                </a:solidFill>
              </a:rPr>
              <a:t>only store state</a:t>
            </a:r>
            <a:r>
              <a:rPr lang="en-IN" sz="3000" dirty="0"/>
              <a:t>, and </a:t>
            </a:r>
            <a:r>
              <a:rPr lang="en-IN" sz="3000" dirty="0">
                <a:solidFill>
                  <a:srgbClr val="FFFF00"/>
                </a:solidFill>
              </a:rPr>
              <a:t>rely</a:t>
            </a:r>
            <a:r>
              <a:rPr lang="en-IN" sz="3000" dirty="0"/>
              <a:t> on the local backend for performing operations.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396CF0-DD00-E441-8606-E5026CDEE572}"/>
              </a:ext>
            </a:extLst>
          </p:cNvPr>
          <p:cNvSpPr/>
          <p:nvPr/>
        </p:nvSpPr>
        <p:spPr>
          <a:xfrm>
            <a:off x="582805" y="6220709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 for Remote Backend </a:t>
            </a:r>
            <a:r>
              <a:rPr lang="en-US" sz="3000" dirty="0">
                <a:solidFill>
                  <a:srgbClr val="FFFF00"/>
                </a:solidFill>
              </a:rPr>
              <a:t>Performing Operations</a:t>
            </a:r>
            <a:r>
              <a:rPr lang="en-US" sz="3000" dirty="0"/>
              <a:t> : Terraform </a:t>
            </a:r>
            <a:r>
              <a:rPr lang="en-US" sz="3000" dirty="0">
                <a:solidFill>
                  <a:srgbClr val="FFFF00"/>
                </a:solidFill>
              </a:rPr>
              <a:t>Cloud</a:t>
            </a:r>
            <a:r>
              <a:rPr lang="en-US" sz="3000" dirty="0"/>
              <a:t>, Terraform Enterprise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507CE1F-81CB-7F44-9322-0B49AEF2EBBB}"/>
              </a:ext>
            </a:extLst>
          </p:cNvPr>
          <p:cNvSpPr/>
          <p:nvPr/>
        </p:nvSpPr>
        <p:spPr>
          <a:xfrm>
            <a:off x="8279842" y="6220708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Example: AWS S3, Azure RM, Consul, </a:t>
            </a:r>
            <a:r>
              <a:rPr lang="en-US" sz="3000" dirty="0" err="1"/>
              <a:t>etcd</a:t>
            </a:r>
            <a:r>
              <a:rPr lang="en-US" sz="3000" dirty="0"/>
              <a:t>, </a:t>
            </a:r>
            <a:r>
              <a:rPr lang="en-US" sz="3000" dirty="0" err="1"/>
              <a:t>gcs</a:t>
            </a:r>
            <a:r>
              <a:rPr lang="en-US" sz="3000" dirty="0"/>
              <a:t> http and many more</a:t>
            </a:r>
          </a:p>
        </p:txBody>
      </p:sp>
    </p:spTree>
    <p:extLst>
      <p:ext uri="{BB962C8B-B14F-4D97-AF65-F5344CB8AC3E}">
        <p14:creationId xmlns:p14="http://schemas.microsoft.com/office/powerpoint/2010/main" val="94600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 Commands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161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461623-5C99-AD48-8EC7-FE9497B509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7BF066-67C8-4E48-810D-2247801F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Commands – </a:t>
            </a:r>
            <a:r>
              <a:rPr lang="en-US" dirty="0">
                <a:solidFill>
                  <a:srgbClr val="0070C0"/>
                </a:solidFill>
              </a:rPr>
              <a:t>State Perspective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40BE50-2E1C-0048-B259-E9D97BE2DB73}"/>
              </a:ext>
            </a:extLst>
          </p:cNvPr>
          <p:cNvSpPr/>
          <p:nvPr/>
        </p:nvSpPr>
        <p:spPr>
          <a:xfrm>
            <a:off x="5939413" y="2984361"/>
            <a:ext cx="2873828" cy="25020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/>
              <a:t>Commands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8F359-D5BD-0249-9060-7CC7F173EFFB}"/>
              </a:ext>
            </a:extLst>
          </p:cNvPr>
          <p:cNvSpPr/>
          <p:nvPr/>
        </p:nvSpPr>
        <p:spPr>
          <a:xfrm>
            <a:off x="432079" y="1626407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show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B42D58-29CE-444C-9336-A171E28517BF}"/>
              </a:ext>
            </a:extLst>
          </p:cNvPr>
          <p:cNvSpPr/>
          <p:nvPr/>
        </p:nvSpPr>
        <p:spPr>
          <a:xfrm>
            <a:off x="432079" y="3069771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refresh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66AA8E-216D-5547-A159-919481EDD842}"/>
              </a:ext>
            </a:extLst>
          </p:cNvPr>
          <p:cNvSpPr/>
          <p:nvPr/>
        </p:nvSpPr>
        <p:spPr>
          <a:xfrm>
            <a:off x="432079" y="4501662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plan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9ABE3D-5526-A543-81B5-DCC186AEDC85}"/>
              </a:ext>
            </a:extLst>
          </p:cNvPr>
          <p:cNvSpPr/>
          <p:nvPr/>
        </p:nvSpPr>
        <p:spPr>
          <a:xfrm>
            <a:off x="432079" y="5933553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49E885-75C8-644D-9225-CB4884BF4785}"/>
              </a:ext>
            </a:extLst>
          </p:cNvPr>
          <p:cNvSpPr/>
          <p:nvPr/>
        </p:nvSpPr>
        <p:spPr>
          <a:xfrm>
            <a:off x="9517464" y="1626407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force-unlock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D21CDF-F138-EA4D-8B16-15E21FA1B647}"/>
              </a:ext>
            </a:extLst>
          </p:cNvPr>
          <p:cNvSpPr/>
          <p:nvPr/>
        </p:nvSpPr>
        <p:spPr>
          <a:xfrm>
            <a:off x="9517464" y="3069771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taint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BEE08E-6A3C-E448-BC5A-CF96CE8F790A}"/>
              </a:ext>
            </a:extLst>
          </p:cNvPr>
          <p:cNvSpPr/>
          <p:nvPr/>
        </p:nvSpPr>
        <p:spPr>
          <a:xfrm>
            <a:off x="9517464" y="4501662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 err="1">
                <a:solidFill>
                  <a:srgbClr val="FFFF00"/>
                </a:solidFill>
              </a:rPr>
              <a:t>untaint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DC6753-9E98-4747-8011-877DA3FEC988}"/>
              </a:ext>
            </a:extLst>
          </p:cNvPr>
          <p:cNvSpPr/>
          <p:nvPr/>
        </p:nvSpPr>
        <p:spPr>
          <a:xfrm>
            <a:off x="9517464" y="5933553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apply target</a:t>
            </a:r>
          </a:p>
        </p:txBody>
      </p:sp>
    </p:spTree>
    <p:extLst>
      <p:ext uri="{BB962C8B-B14F-4D97-AF65-F5344CB8AC3E}">
        <p14:creationId xmlns:p14="http://schemas.microsoft.com/office/powerpoint/2010/main" val="24466564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Terraform Remote State Datasource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17905205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6E7C9-BEAA-F645-B304-BD0856437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72533" y="1354667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some other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824089" y="2912533"/>
            <a:ext cx="3668889" cy="8353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9860845" y="2912533"/>
            <a:ext cx="3668889" cy="83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EA0560-A0B5-7840-A818-B0930D7FEEB6}"/>
              </a:ext>
            </a:extLst>
          </p:cNvPr>
          <p:cNvSpPr/>
          <p:nvPr/>
        </p:nvSpPr>
        <p:spPr>
          <a:xfrm>
            <a:off x="1005840" y="4114800"/>
            <a:ext cx="2996071" cy="22239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A5342-9CF7-F547-8675-7CEEC15ED1B5}"/>
              </a:ext>
            </a:extLst>
          </p:cNvPr>
          <p:cNvSpPr/>
          <p:nvPr/>
        </p:nvSpPr>
        <p:spPr>
          <a:xfrm>
            <a:off x="10197253" y="4114800"/>
            <a:ext cx="2996071" cy="222391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ASG, ALB, Route53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482035" y="6854776"/>
            <a:ext cx="4103510" cy="6208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9793112" y="6854776"/>
            <a:ext cx="4103510" cy="6208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4967111" y="4687710"/>
            <a:ext cx="4264942" cy="1078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5" y="5226755"/>
            <a:ext cx="381566" cy="1938466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A82AF9-6342-5749-A17C-13C342B6B6B6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4"/>
            <a:endCxn id="10" idx="3"/>
          </p:cNvCxnSpPr>
          <p:nvPr/>
        </p:nvCxnSpPr>
        <p:spPr>
          <a:xfrm rot="5400000">
            <a:off x="5142853" y="5208492"/>
            <a:ext cx="1399422" cy="251403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12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Terraform Remote State Datasource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02182" y="352312"/>
            <a:ext cx="334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tfremoteds.devopsincloud.com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83231" y="7668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155703" y="26661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155703" y="337247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139819" y="406225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364C179-FDB6-8F43-B3FA-21E5409A50D4}"/>
              </a:ext>
            </a:extLst>
          </p:cNvPr>
          <p:cNvSpPr/>
          <p:nvPr/>
        </p:nvSpPr>
        <p:spPr>
          <a:xfrm>
            <a:off x="164655" y="1503525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BA749EC-44A7-C641-AD8C-B2D897FA7806}"/>
              </a:ext>
            </a:extLst>
          </p:cNvPr>
          <p:cNvSpPr/>
          <p:nvPr/>
        </p:nvSpPr>
        <p:spPr>
          <a:xfrm>
            <a:off x="135885" y="478765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0F6F8073-FCAA-FC4D-8AD8-95C76BB3F655}"/>
              </a:ext>
            </a:extLst>
          </p:cNvPr>
          <p:cNvSpPr/>
          <p:nvPr/>
        </p:nvSpPr>
        <p:spPr>
          <a:xfrm>
            <a:off x="109048" y="552484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4FBEBC4F-275E-0A47-A10C-C3BD64ABF673}"/>
              </a:ext>
            </a:extLst>
          </p:cNvPr>
          <p:cNvSpPr/>
          <p:nvPr/>
        </p:nvSpPr>
        <p:spPr>
          <a:xfrm>
            <a:off x="119860" y="625711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SNS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BB3EB89-1413-1D42-954B-2396ABED2C3E}"/>
              </a:ext>
            </a:extLst>
          </p:cNvPr>
          <p:cNvSpPr/>
          <p:nvPr/>
        </p:nvSpPr>
        <p:spPr>
          <a:xfrm>
            <a:off x="104726" y="69722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26871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9" grpId="0" animBg="1"/>
      <p:bldP spid="120" grpId="0" animBg="1"/>
      <p:bldP spid="124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10E9D4-CD30-0E41-B104-4A823F594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E4524-2579-A649-B54D-3D81D20B8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" y="2463800"/>
            <a:ext cx="4305300" cy="330200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A2FBE-643F-1849-87A0-3A7B1979A872}"/>
              </a:ext>
            </a:extLst>
          </p:cNvPr>
          <p:cNvSpPr/>
          <p:nvPr/>
        </p:nvSpPr>
        <p:spPr>
          <a:xfrm>
            <a:off x="824090" y="2765777"/>
            <a:ext cx="2596444" cy="3000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879C53-B329-424D-A538-11FCBFBAEE5C}"/>
              </a:ext>
            </a:extLst>
          </p:cNvPr>
          <p:cNvSpPr/>
          <p:nvPr/>
        </p:nvSpPr>
        <p:spPr>
          <a:xfrm>
            <a:off x="7315200" y="2935818"/>
            <a:ext cx="6344355" cy="20764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Project-1</a:t>
            </a:r>
          </a:p>
          <a:p>
            <a:pPr algn="ctr"/>
            <a:r>
              <a:rPr lang="en-US" sz="3000" dirty="0"/>
              <a:t>Create VPC Resources with Terraform Backend as 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3F628C-4F79-8E46-98F6-A586928F74F6}"/>
              </a:ext>
            </a:extLst>
          </p:cNvPr>
          <p:cNvCxnSpPr>
            <a:stCxn id="10" idx="2"/>
          </p:cNvCxnSpPr>
          <p:nvPr/>
        </p:nvCxnSpPr>
        <p:spPr>
          <a:xfrm flipH="1">
            <a:off x="3420534" y="3974043"/>
            <a:ext cx="3894666" cy="2917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Project-1: Terraform 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D4360-43CB-2040-AF13-9D0BD9AF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78" y="1834849"/>
            <a:ext cx="10303933" cy="55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49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047786" y="2444154"/>
            <a:ext cx="12053806" cy="49261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" y="111779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4477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64529" y="4034023"/>
            <a:ext cx="1765300" cy="175458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74836" y="277581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42" y="277787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36" y="404806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306537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2" y="358565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87100" y="4034022"/>
            <a:ext cx="1765300" cy="170426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49267" y="277581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267" y="27742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763" y="403853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22" y="114093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74" y="9170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308335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7815" y="362407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426534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07" y="538540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425586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217" y="542435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257" y="2890277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8463" y="-55994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62" y="-59920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2" y="279522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32054" y="432970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72181" y="43320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95278" y="3596123"/>
            <a:ext cx="1941378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app1.devopsincloud.com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62692" y="359140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Any other domain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808669" y="3577821"/>
            <a:ext cx="1980371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app2.devopsincloud.com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62691" y="401982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59" y="489147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77" y="487049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23731" y="495417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201582" y="495306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730890" y="3110074"/>
            <a:ext cx="635097" cy="22350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850346" y="1225676"/>
            <a:ext cx="637457" cy="60062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10361839" y="3328768"/>
            <a:ext cx="1276758" cy="240272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6221788" y="1592552"/>
            <a:ext cx="1277867" cy="58762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cxnSpLocks/>
            <a:stCxn id="97" idx="2"/>
            <a:endCxn id="37" idx="3"/>
          </p:cNvCxnSpPr>
          <p:nvPr/>
        </p:nvCxnSpPr>
        <p:spPr>
          <a:xfrm rot="5400000">
            <a:off x="8975814" y="-261592"/>
            <a:ext cx="595942" cy="221862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8220186" y="3079533"/>
            <a:ext cx="1578669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6165968" y="3052513"/>
            <a:ext cx="1485597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cxnSpLocks/>
            <a:stCxn id="74" idx="2"/>
            <a:endCxn id="37" idx="1"/>
          </p:cNvCxnSpPr>
          <p:nvPr/>
        </p:nvCxnSpPr>
        <p:spPr>
          <a:xfrm rot="16200000" flipH="1">
            <a:off x="6359277" y="-202307"/>
            <a:ext cx="592016" cy="2103977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2772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5" y="3537339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04" y="1653772"/>
            <a:ext cx="661940" cy="6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4" y="1915756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3406333" y="539227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http://app1.devopsincloud.com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10078262" y="537213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http://app2.devopsincloud.com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45788" y="285808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9320" y="5641154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95297" y="2657629"/>
            <a:ext cx="6036105" cy="199148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Host Header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31040" y="-55994"/>
            <a:ext cx="609668" cy="6096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F3DA2C3-E968-6045-83AD-C5E72692BEFB}"/>
              </a:ext>
            </a:extLst>
          </p:cNvPr>
          <p:cNvSpPr txBox="1"/>
          <p:nvPr/>
        </p:nvSpPr>
        <p:spPr>
          <a:xfrm>
            <a:off x="6699750" y="466863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>
            <a:off x="7935874" y="553674"/>
            <a:ext cx="0" cy="36341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915352" y="336384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915351" y="390534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899BB5A-0E98-0644-BED4-EE813189018D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935874" y="1374290"/>
            <a:ext cx="0" cy="27948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5B2DD62-EB42-994B-B0FA-DDE1109E606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935874" y="2315712"/>
            <a:ext cx="0" cy="47950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13258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10E9D4-CD30-0E41-B104-4A823F594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F0FB1-BD78-164D-9AA5-B2192BDE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3" y="50243"/>
            <a:ext cx="3836793" cy="7540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04475A-FBCC-2F42-8472-290D3792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389" y="6918121"/>
            <a:ext cx="4271434" cy="6731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775375B-D7D0-5D48-8D78-0A48AA4B73E9}"/>
              </a:ext>
            </a:extLst>
          </p:cNvPr>
          <p:cNvSpPr/>
          <p:nvPr/>
        </p:nvSpPr>
        <p:spPr>
          <a:xfrm>
            <a:off x="219893" y="982133"/>
            <a:ext cx="3313529" cy="284936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EFBBE2-99E6-954A-B16F-32CAE2BB88E7}"/>
              </a:ext>
            </a:extLst>
          </p:cNvPr>
          <p:cNvSpPr/>
          <p:nvPr/>
        </p:nvSpPr>
        <p:spPr>
          <a:xfrm>
            <a:off x="5858933" y="1478844"/>
            <a:ext cx="8551574" cy="8692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 Definition which will reference the Project-1 state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914348-005D-1E49-9E4E-B133C052D785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 flipV="1">
            <a:off x="3533422" y="1124601"/>
            <a:ext cx="2325511" cy="78886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329E24B-7954-6E4D-BF26-CE73B62F897D}"/>
              </a:ext>
            </a:extLst>
          </p:cNvPr>
          <p:cNvSpPr/>
          <p:nvPr/>
        </p:nvSpPr>
        <p:spPr>
          <a:xfrm>
            <a:off x="5858933" y="3131682"/>
            <a:ext cx="8235485" cy="30028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Project-2</a:t>
            </a:r>
          </a:p>
          <a:p>
            <a:pPr algn="ctr"/>
            <a:r>
              <a:rPr lang="en-US" sz="3000" dirty="0"/>
              <a:t>In this project, we will create Autoscaling Groups, Application Load Balancers in VPC created using Project-1 using Terraform Remote State Datasource.</a:t>
            </a:r>
          </a:p>
        </p:txBody>
      </p:sp>
    </p:spTree>
    <p:extLst>
      <p:ext uri="{BB962C8B-B14F-4D97-AF65-F5344CB8AC3E}">
        <p14:creationId xmlns:p14="http://schemas.microsoft.com/office/powerpoint/2010/main" val="157576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Project-2: Terraform Remote State Datasource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80D03-17CE-7C4F-AB25-5A18DCA0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57350"/>
            <a:ext cx="11430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270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Project-2: Terraform Backend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87714-76CE-F64B-9EF9-1F953BB1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23" y="1461658"/>
            <a:ext cx="112268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31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 err="1">
                <a:solidFill>
                  <a:srgbClr val="C00000"/>
                </a:solidFill>
              </a:rPr>
              <a:t>IaC</a:t>
            </a:r>
            <a:r>
              <a:rPr lang="en-US" sz="4000" b="1" dirty="0">
                <a:solidFill>
                  <a:srgbClr val="C00000"/>
                </a:solidFill>
              </a:rPr>
              <a:t> DevOps with AWS </a:t>
            </a:r>
            <a:r>
              <a:rPr lang="en-US" sz="4000" b="1" dirty="0" err="1">
                <a:solidFill>
                  <a:srgbClr val="C00000"/>
                </a:solidFill>
              </a:rPr>
              <a:t>CodePipeline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8">
            <a:extLst>
              <a:ext uri="{FF2B5EF4-FFF2-40B4-BE49-F238E27FC236}">
                <a16:creationId xmlns:a16="http://schemas.microsoft.com/office/drawing/2014/main" id="{05AC7B1E-56EC-B14A-A3C7-474E995F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499987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CD0F1DAE-7F2D-B243-ABED-051AF5254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6897" y="5763463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49" name="Graphic 23">
            <a:extLst>
              <a:ext uri="{FF2B5EF4-FFF2-40B4-BE49-F238E27FC236}">
                <a16:creationId xmlns:a16="http://schemas.microsoft.com/office/drawing/2014/main" id="{17948C21-6A81-2044-88C1-A40A10F16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278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12">
            <a:extLst>
              <a:ext uri="{FF2B5EF4-FFF2-40B4-BE49-F238E27FC236}">
                <a16:creationId xmlns:a16="http://schemas.microsoft.com/office/drawing/2014/main" id="{F759714B-C757-6C40-9072-4A915AB45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9321" y="7205414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pic>
        <p:nvPicPr>
          <p:cNvPr id="51" name="Graphic 6">
            <a:extLst>
              <a:ext uri="{FF2B5EF4-FFF2-40B4-BE49-F238E27FC236}">
                <a16:creationId xmlns:a16="http://schemas.microsoft.com/office/drawing/2014/main" id="{60B4E4BB-1944-D64F-AEAE-86ED1EB1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3" y="22048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9">
            <a:extLst>
              <a:ext uri="{FF2B5EF4-FFF2-40B4-BE49-F238E27FC236}">
                <a16:creationId xmlns:a16="http://schemas.microsoft.com/office/drawing/2014/main" id="{AB87F8F2-C465-5843-9119-A7B3CD446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2975285"/>
            <a:ext cx="14089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53" name="Graphic 19">
            <a:extLst>
              <a:ext uri="{FF2B5EF4-FFF2-40B4-BE49-F238E27FC236}">
                <a16:creationId xmlns:a16="http://schemas.microsoft.com/office/drawing/2014/main" id="{A0117E6D-9DBC-664E-91A7-C7FD75D0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6" y="378772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1">
            <a:extLst>
              <a:ext uri="{FF2B5EF4-FFF2-40B4-BE49-F238E27FC236}">
                <a16:creationId xmlns:a16="http://schemas.microsoft.com/office/drawing/2014/main" id="{F305FC29-F854-5A46-8A5B-4E146F2FB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4571453"/>
            <a:ext cx="14089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6AEA70E-4C28-1A47-853E-E2041A297E5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6691" y="5083753"/>
            <a:ext cx="828675" cy="762000"/>
          </a:xfrm>
          <a:prstGeom prst="rect">
            <a:avLst/>
          </a:prstGeom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3AC757E2-9165-8641-A35E-48DC2128B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154" y="5899675"/>
            <a:ext cx="9702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65171479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0F23A-F6C8-004A-97D0-070C81917D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A2A98971-0973-8943-A84F-4E182D69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10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262D57E6-053F-AC4D-9E9A-331B2ADD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998" y="251995"/>
            <a:ext cx="20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id="{00260482-CFA6-634A-9499-E92D975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55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64CCB776-0AAD-CF48-A891-42791CC6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912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365A9D-8C45-634F-8E60-983E0EAB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22" y="3174159"/>
            <a:ext cx="828675" cy="7620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775EE50-8139-354C-8A43-1930C249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3990081"/>
            <a:ext cx="970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4F8A15BD-5918-634C-9535-CADD9D9C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31" y="3990081"/>
            <a:ext cx="910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23C0031-59F3-354C-B39E-4D1E1DC8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1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D845587F-25AE-1745-92DC-2BA5E956EA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717" y="3070053"/>
            <a:ext cx="970211" cy="970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1C16BE-ACDE-794C-928F-8171E9137FF3}"/>
              </a:ext>
            </a:extLst>
          </p:cNvPr>
          <p:cNvSpPr/>
          <p:nvPr/>
        </p:nvSpPr>
        <p:spPr>
          <a:xfrm>
            <a:off x="4633377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F0911E18-7FAB-914C-A70E-4F9D12D2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80" y="2605123"/>
            <a:ext cx="1475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7245EA0-853C-644B-8D21-65295F368FF4}"/>
              </a:ext>
            </a:extLst>
          </p:cNvPr>
          <p:cNvSpPr/>
          <p:nvPr/>
        </p:nvSpPr>
        <p:spPr>
          <a:xfrm>
            <a:off x="7461950" y="258139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B74AB05-7FC1-2C48-A4B1-598F15B0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78" y="2679558"/>
            <a:ext cx="18330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Manual Approval Stage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id="{A5B5DFF9-E2AE-2248-8108-4B97102C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286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49FA8E1D-1262-2844-967F-41FE877D8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43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B98A59C-D43D-FC41-BD9A-5F0AA0BB3F2F}"/>
              </a:ext>
            </a:extLst>
          </p:cNvPr>
          <p:cNvSpPr/>
          <p:nvPr/>
        </p:nvSpPr>
        <p:spPr>
          <a:xfrm>
            <a:off x="10279008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945BE628-E72A-0D49-94DD-47FFE004F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263" y="2615788"/>
            <a:ext cx="16639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A1921CF-3C85-7A4F-AD9E-010C2FDEBB6F}"/>
              </a:ext>
            </a:extLst>
          </p:cNvPr>
          <p:cNvSpPr/>
          <p:nvPr/>
        </p:nvSpPr>
        <p:spPr>
          <a:xfrm>
            <a:off x="2230484" y="185057"/>
            <a:ext cx="10583754" cy="4789283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67E77189-BB12-434A-A633-ED665158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15" y="399867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85C1E6-F162-F248-BB76-CCA48A4704EC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1173928" y="3555159"/>
            <a:ext cx="1650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6EF619-DE14-594D-AF91-5B7CB235CA3D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238960" y="991764"/>
            <a:ext cx="3695240" cy="2182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70E0E7-226C-B842-9853-155E6377E9D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5590656" y="1372764"/>
            <a:ext cx="1724544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783F0B-66E4-E445-A268-31562D6FF7CB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7315200" y="1372764"/>
            <a:ext cx="1104029" cy="120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80E719-7FF1-1942-8DDB-4D503D4085C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7315200" y="1372764"/>
            <a:ext cx="3921087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72FF6460-4B28-0742-A698-E1F84E6EC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09212" y="2689053"/>
            <a:ext cx="970211" cy="970211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6EEF6663-DF26-3348-8D9C-5C10C9FD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1705" y="236311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09AE344A-F092-0B42-B2E5-8E4B69E9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0039" y="4943581"/>
            <a:ext cx="1385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:a16="http://schemas.microsoft.com/office/drawing/2014/main" id="{73402A92-F036-DC4E-AA8D-901C725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068" y="44181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DF19A4B-6DE2-9C4A-A62F-901F8DD549BD}"/>
              </a:ext>
            </a:extLst>
          </p:cNvPr>
          <p:cNvCxnSpPr>
            <a:stCxn id="16" idx="2"/>
            <a:endCxn id="43" idx="1"/>
          </p:cNvCxnSpPr>
          <p:nvPr/>
        </p:nvCxnSpPr>
        <p:spPr>
          <a:xfrm rot="16200000" flipH="1">
            <a:off x="10878173" y="1952824"/>
            <a:ext cx="234950" cy="51528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DB9B99-7145-9547-A2A3-A02212440922}"/>
              </a:ext>
            </a:extLst>
          </p:cNvPr>
          <p:cNvCxnSpPr>
            <a:stCxn id="43" idx="0"/>
            <a:endCxn id="40" idx="2"/>
          </p:cNvCxnSpPr>
          <p:nvPr/>
        </p:nvCxnSpPr>
        <p:spPr>
          <a:xfrm flipH="1" flipV="1">
            <a:off x="13794318" y="3659264"/>
            <a:ext cx="6350" cy="758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F9C5D6C-C04E-0A44-AD25-731ADB6447D7}"/>
              </a:ext>
            </a:extLst>
          </p:cNvPr>
          <p:cNvSpPr/>
          <p:nvPr/>
        </p:nvSpPr>
        <p:spPr>
          <a:xfrm>
            <a:off x="2256423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20">
            <a:extLst>
              <a:ext uri="{FF2B5EF4-FFF2-40B4-BE49-F238E27FC236}">
                <a16:creationId xmlns:a16="http://schemas.microsoft.com/office/drawing/2014/main" id="{8D110820-4386-1046-BEC2-FA63A980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40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id="{5DF59051-C16A-7943-880C-8DE79158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72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59" name="Graphic 24">
            <a:extLst>
              <a:ext uri="{FF2B5EF4-FFF2-40B4-BE49-F238E27FC236}">
                <a16:creationId xmlns:a16="http://schemas.microsoft.com/office/drawing/2014/main" id="{A45A6B57-4473-234C-A6EA-8E14589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4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:a16="http://schemas.microsoft.com/office/drawing/2014/main" id="{34B9BD27-9CA2-7343-8C90-D987CE96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59" y="7061782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:a16="http://schemas.microsoft.com/office/drawing/2014/main" id="{11B8E305-1B50-4642-BB18-4A59FCFA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40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4">
            <a:extLst>
              <a:ext uri="{FF2B5EF4-FFF2-40B4-BE49-F238E27FC236}">
                <a16:creationId xmlns:a16="http://schemas.microsoft.com/office/drawing/2014/main" id="{129D1F41-539E-6D40-A4B3-ECB7B08E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987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63" name="Graphic 27">
            <a:extLst>
              <a:ext uri="{FF2B5EF4-FFF2-40B4-BE49-F238E27FC236}">
                <a16:creationId xmlns:a16="http://schemas.microsoft.com/office/drawing/2014/main" id="{A0457528-C9AF-9B43-9887-B58EE433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6">
            <a:extLst>
              <a:ext uri="{FF2B5EF4-FFF2-40B4-BE49-F238E27FC236}">
                <a16:creationId xmlns:a16="http://schemas.microsoft.com/office/drawing/2014/main" id="{6ACE8B4C-975F-2A4C-A22A-97BEA465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566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id="{1BFBF835-5B1F-A746-801C-A5C5F879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592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6" name="Graphic 8">
            <a:extLst>
              <a:ext uri="{FF2B5EF4-FFF2-40B4-BE49-F238E27FC236}">
                <a16:creationId xmlns:a16="http://schemas.microsoft.com/office/drawing/2014/main" id="{7257C761-16EB-D946-8EFF-43B37AC3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95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21">
            <a:extLst>
              <a:ext uri="{FF2B5EF4-FFF2-40B4-BE49-F238E27FC236}">
                <a16:creationId xmlns:a16="http://schemas.microsoft.com/office/drawing/2014/main" id="{9FC09593-9255-214B-AE34-F46154AC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8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12">
            <a:extLst>
              <a:ext uri="{FF2B5EF4-FFF2-40B4-BE49-F238E27FC236}">
                <a16:creationId xmlns:a16="http://schemas.microsoft.com/office/drawing/2014/main" id="{1332F915-5180-8C4C-94A5-562BE175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82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id="{F653BBFC-849D-C14F-92CD-7F104FB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9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8">
            <a:extLst>
              <a:ext uri="{FF2B5EF4-FFF2-40B4-BE49-F238E27FC236}">
                <a16:creationId xmlns:a16="http://schemas.microsoft.com/office/drawing/2014/main" id="{07CCBC8C-6EED-4E46-A84A-633A3C072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585" y="6974234"/>
            <a:ext cx="1174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1" name="Graphic 19">
            <a:extLst>
              <a:ext uri="{FF2B5EF4-FFF2-40B4-BE49-F238E27FC236}">
                <a16:creationId xmlns:a16="http://schemas.microsoft.com/office/drawing/2014/main" id="{A283BAB8-24C4-B545-8146-9FEF6A7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65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D7FF28DA-A2B2-3A4E-853E-543F568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374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FB28B26-2432-284E-8612-B50ED5DDEE34}"/>
              </a:ext>
            </a:extLst>
          </p:cNvPr>
          <p:cNvSpPr/>
          <p:nvPr/>
        </p:nvSpPr>
        <p:spPr>
          <a:xfrm>
            <a:off x="6058803" y="676872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D3237F1-8325-A34B-8C9E-E53DF5F15B84}"/>
              </a:ext>
            </a:extLst>
          </p:cNvPr>
          <p:cNvSpPr/>
          <p:nvPr/>
        </p:nvSpPr>
        <p:spPr>
          <a:xfrm>
            <a:off x="7644809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0">
            <a:extLst>
              <a:ext uri="{FF2B5EF4-FFF2-40B4-BE49-F238E27FC236}">
                <a16:creationId xmlns:a16="http://schemas.microsoft.com/office/drawing/2014/main" id="{BDBD0E65-46BE-6D47-8B1C-6380317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6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>
            <a:extLst>
              <a:ext uri="{FF2B5EF4-FFF2-40B4-BE49-F238E27FC236}">
                <a16:creationId xmlns:a16="http://schemas.microsoft.com/office/drawing/2014/main" id="{6D9AD518-426C-8E4A-AE3C-BCFEAE10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58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78" name="Graphic 24">
            <a:extLst>
              <a:ext uri="{FF2B5EF4-FFF2-40B4-BE49-F238E27FC236}">
                <a16:creationId xmlns:a16="http://schemas.microsoft.com/office/drawing/2014/main" id="{63ED16A5-0A35-0B4D-9EFA-D16F8EC6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0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9">
            <a:extLst>
              <a:ext uri="{FF2B5EF4-FFF2-40B4-BE49-F238E27FC236}">
                <a16:creationId xmlns:a16="http://schemas.microsoft.com/office/drawing/2014/main" id="{DE0DD374-62AD-BB44-9110-88F799E92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153" y="7115094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80" name="Graphic 13">
            <a:extLst>
              <a:ext uri="{FF2B5EF4-FFF2-40B4-BE49-F238E27FC236}">
                <a16:creationId xmlns:a16="http://schemas.microsoft.com/office/drawing/2014/main" id="{CFFD05DD-828E-8545-AA01-BDFA4BC8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26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4">
            <a:extLst>
              <a:ext uri="{FF2B5EF4-FFF2-40B4-BE49-F238E27FC236}">
                <a16:creationId xmlns:a16="http://schemas.microsoft.com/office/drawing/2014/main" id="{902279FD-1BCF-1640-9D61-D4800E3E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6373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82" name="Graphic 27">
            <a:extLst>
              <a:ext uri="{FF2B5EF4-FFF2-40B4-BE49-F238E27FC236}">
                <a16:creationId xmlns:a16="http://schemas.microsoft.com/office/drawing/2014/main" id="{E411F253-5AE2-5E4B-B348-F6489F25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9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6">
            <a:extLst>
              <a:ext uri="{FF2B5EF4-FFF2-40B4-BE49-F238E27FC236}">
                <a16:creationId xmlns:a16="http://schemas.microsoft.com/office/drawing/2014/main" id="{BC6DAF28-4DBF-7640-A05E-8267B8B9C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52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00C5E156-36FF-B641-8120-D49A4BDF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978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85" name="Graphic 8">
            <a:extLst>
              <a:ext uri="{FF2B5EF4-FFF2-40B4-BE49-F238E27FC236}">
                <a16:creationId xmlns:a16="http://schemas.microsoft.com/office/drawing/2014/main" id="{C3E5C3A6-3AFD-3F40-AD25-96F7710F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1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21">
            <a:extLst>
              <a:ext uri="{FF2B5EF4-FFF2-40B4-BE49-F238E27FC236}">
                <a16:creationId xmlns:a16="http://schemas.microsoft.com/office/drawing/2014/main" id="{14A850A6-5FD6-914A-87C7-639601B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4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2">
            <a:extLst>
              <a:ext uri="{FF2B5EF4-FFF2-40B4-BE49-F238E27FC236}">
                <a16:creationId xmlns:a16="http://schemas.microsoft.com/office/drawing/2014/main" id="{3D34CFCB-EB0B-7444-A123-A9323E7D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68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88" name="Graphic 17">
            <a:extLst>
              <a:ext uri="{FF2B5EF4-FFF2-40B4-BE49-F238E27FC236}">
                <a16:creationId xmlns:a16="http://schemas.microsoft.com/office/drawing/2014/main" id="{4D880E98-A02D-4547-9CDA-678A578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5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8">
            <a:extLst>
              <a:ext uri="{FF2B5EF4-FFF2-40B4-BE49-F238E27FC236}">
                <a16:creationId xmlns:a16="http://schemas.microsoft.com/office/drawing/2014/main" id="{46D972EF-06B6-6D49-83B2-C95AA935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40" y="6974234"/>
            <a:ext cx="1249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90" name="Graphic 19">
            <a:extLst>
              <a:ext uri="{FF2B5EF4-FFF2-40B4-BE49-F238E27FC236}">
                <a16:creationId xmlns:a16="http://schemas.microsoft.com/office/drawing/2014/main" id="{D515CC6E-18E7-3E44-9785-E208CF96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51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2">
            <a:extLst>
              <a:ext uri="{FF2B5EF4-FFF2-40B4-BE49-F238E27FC236}">
                <a16:creationId xmlns:a16="http://schemas.microsoft.com/office/drawing/2014/main" id="{E50C12E9-7633-624A-BA0D-FE6CA71B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760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543F944-9850-D844-A82F-28D92F4D39BC}"/>
              </a:ext>
            </a:extLst>
          </p:cNvPr>
          <p:cNvSpPr/>
          <p:nvPr/>
        </p:nvSpPr>
        <p:spPr>
          <a:xfrm>
            <a:off x="11448397" y="679818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4B81D0-4AB8-9749-A66A-9B8E3D63F95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547935" y="3482641"/>
            <a:ext cx="914015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175F1B6-DD0A-9642-BDAB-BD793D10975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9376508" y="3482641"/>
            <a:ext cx="902500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D59557A-45E1-604A-A498-75ED0089120C}"/>
              </a:ext>
            </a:extLst>
          </p:cNvPr>
          <p:cNvCxnSpPr>
            <a:stCxn id="14" idx="2"/>
            <a:endCxn id="50" idx="0"/>
          </p:cNvCxnSpPr>
          <p:nvPr/>
        </p:nvCxnSpPr>
        <p:spPr>
          <a:xfrm flipH="1">
            <a:off x="4847995" y="4397829"/>
            <a:ext cx="742661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22F98D-4702-CE41-9C37-EC09B6E4C980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flipH="1">
            <a:off x="10236381" y="4397829"/>
            <a:ext cx="999906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9724B71-2C48-D246-A4C1-AFE20F1F0791}"/>
              </a:ext>
            </a:extLst>
          </p:cNvPr>
          <p:cNvSpPr/>
          <p:nvPr/>
        </p:nvSpPr>
        <p:spPr>
          <a:xfrm>
            <a:off x="117675" y="186965"/>
            <a:ext cx="1826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IaC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DevOps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F2F43D4-B0FC-4948-8E33-3711721C9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1936" y="460197"/>
            <a:ext cx="3202846" cy="797997"/>
          </a:xfrm>
          <a:prstGeom prst="rect">
            <a:avLst/>
          </a:prstGeom>
        </p:spPr>
      </p:pic>
      <p:pic>
        <p:nvPicPr>
          <p:cNvPr id="104" name="Graphic 6">
            <a:extLst>
              <a:ext uri="{FF2B5EF4-FFF2-40B4-BE49-F238E27FC236}">
                <a16:creationId xmlns:a16="http://schemas.microsoft.com/office/drawing/2014/main" id="{F3A1BD4E-1BDE-3547-88B9-D237CDF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36" y="6477767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9">
            <a:extLst>
              <a:ext uri="{FF2B5EF4-FFF2-40B4-BE49-F238E27FC236}">
                <a16:creationId xmlns:a16="http://schemas.microsoft.com/office/drawing/2014/main" id="{E7389FA7-FBC4-A741-942A-9C9049B3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371" y="7106851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6" name="Graphic 6">
            <a:extLst>
              <a:ext uri="{FF2B5EF4-FFF2-40B4-BE49-F238E27FC236}">
                <a16:creationId xmlns:a16="http://schemas.microsoft.com/office/drawing/2014/main" id="{9DC6FEEE-43F3-3B48-ACCA-032320F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7" y="6519354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9">
            <a:extLst>
              <a:ext uri="{FF2B5EF4-FFF2-40B4-BE49-F238E27FC236}">
                <a16:creationId xmlns:a16="http://schemas.microsoft.com/office/drawing/2014/main" id="{D25C1DF1-10D2-944F-92E5-F069795B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842" y="7148438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28061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4" grpId="0" animBg="1"/>
      <p:bldP spid="15" grpId="0"/>
      <p:bldP spid="16" grpId="0" animBg="1"/>
      <p:bldP spid="17" grpId="0"/>
      <p:bldP spid="19" grpId="0"/>
      <p:bldP spid="20" grpId="0" animBg="1"/>
      <p:bldP spid="21" grpId="0"/>
      <p:bldP spid="22" grpId="0" animBg="1"/>
      <p:bldP spid="23" grpId="0"/>
      <p:bldP spid="41" grpId="0"/>
      <p:bldP spid="42" grpId="0"/>
      <p:bldP spid="50" grpId="0" animBg="1"/>
      <p:bldP spid="54" grpId="0"/>
      <p:bldP spid="60" grpId="0"/>
      <p:bldP spid="62" grpId="0"/>
      <p:bldP spid="64" grpId="0"/>
      <p:bldP spid="65" grpId="0"/>
      <p:bldP spid="68" grpId="0"/>
      <p:bldP spid="70" grpId="0"/>
      <p:bldP spid="72" grpId="0"/>
      <p:bldP spid="73" grpId="0" animBg="1"/>
      <p:bldP spid="75" grpId="0" animBg="1"/>
      <p:bldP spid="77" grpId="0"/>
      <p:bldP spid="79" grpId="0"/>
      <p:bldP spid="81" grpId="0"/>
      <p:bldP spid="83" grpId="0"/>
      <p:bldP spid="84" grpId="0"/>
      <p:bldP spid="87" grpId="0"/>
      <p:bldP spid="89" grpId="0"/>
      <p:bldP spid="91" grpId="0"/>
      <p:bldP spid="92" grpId="0" animBg="1"/>
      <p:bldP spid="105" grpId="0"/>
      <p:bldP spid="107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296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http://devdemo1.devopsincloud.com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Dev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8471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21626" y="346411"/>
            <a:ext cx="3432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http://stagedemo1.devopsincloud.com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Staging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04222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7AA9CE-AA47-1F4F-94ED-BF575523F1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8E816-4A6D-D443-AC80-E30902DB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7" y="257071"/>
            <a:ext cx="3683919" cy="7058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21EEF-D353-9C41-8836-92C27D2AC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893" y="4890407"/>
            <a:ext cx="4406900" cy="232410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9022B8FE-5D51-994D-8D69-EBDEFB273CC1}"/>
              </a:ext>
            </a:extLst>
          </p:cNvPr>
          <p:cNvSpPr txBox="1">
            <a:spLocks/>
          </p:cNvSpPr>
          <p:nvPr/>
        </p:nvSpPr>
        <p:spPr>
          <a:xfrm>
            <a:off x="6532687" y="165305"/>
            <a:ext cx="7910553" cy="107566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0D6475-DDF6-E244-B2E7-39579C01B63B}"/>
              </a:ext>
            </a:extLst>
          </p:cNvPr>
          <p:cNvSpPr/>
          <p:nvPr/>
        </p:nvSpPr>
        <p:spPr>
          <a:xfrm>
            <a:off x="10308771" y="6172200"/>
            <a:ext cx="2264229" cy="707571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F4E5F4-88C8-C248-842D-48A12423E4D8}"/>
              </a:ext>
            </a:extLst>
          </p:cNvPr>
          <p:cNvSpPr/>
          <p:nvPr/>
        </p:nvSpPr>
        <p:spPr>
          <a:xfrm>
            <a:off x="4354286" y="6052457"/>
            <a:ext cx="4833257" cy="67491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 and Staging </a:t>
            </a:r>
            <a:r>
              <a:rPr lang="en-US" dirty="0" err="1"/>
              <a:t>CodePipeline</a:t>
            </a:r>
            <a:endParaRPr lang="en-US" dirty="0"/>
          </a:p>
          <a:p>
            <a:pPr algn="ctr"/>
            <a:r>
              <a:rPr lang="en-US" dirty="0"/>
              <a:t>Build Specification Files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B242F4-6A5A-7F45-A157-414163018CEA}"/>
              </a:ext>
            </a:extLst>
          </p:cNvPr>
          <p:cNvCxnSpPr>
            <a:stCxn id="9" idx="3"/>
          </p:cNvCxnSpPr>
          <p:nvPr/>
        </p:nvCxnSpPr>
        <p:spPr>
          <a:xfrm>
            <a:off x="9187543" y="6389914"/>
            <a:ext cx="1121228" cy="13607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8344E6E-31CB-5342-97CA-83D4926496EB}"/>
              </a:ext>
            </a:extLst>
          </p:cNvPr>
          <p:cNvSpPr/>
          <p:nvPr/>
        </p:nvSpPr>
        <p:spPr>
          <a:xfrm>
            <a:off x="5617028" y="1572983"/>
            <a:ext cx="8262257" cy="138520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use the TF Configs from Section-15 Autoscaling with Launch Templates.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0AB0CF-C8D9-2643-AA17-65214B453CAA}"/>
              </a:ext>
            </a:extLst>
          </p:cNvPr>
          <p:cNvSpPr/>
          <p:nvPr/>
        </p:nvSpPr>
        <p:spPr>
          <a:xfrm>
            <a:off x="5617027" y="3151413"/>
            <a:ext cx="8262257" cy="13852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make many changes to all these TF Configs to support multiple environments like Dev and Staging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FD423E-675D-D642-AD07-50FB20AE8CED}"/>
              </a:ext>
            </a:extLst>
          </p:cNvPr>
          <p:cNvCxnSpPr>
            <a:stCxn id="12" idx="2"/>
          </p:cNvCxnSpPr>
          <p:nvPr/>
        </p:nvCxnSpPr>
        <p:spPr>
          <a:xfrm flipH="1">
            <a:off x="4142436" y="2265587"/>
            <a:ext cx="1474592" cy="17281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B9B3F8-D925-854B-A291-3C3398F5138B}"/>
              </a:ext>
            </a:extLst>
          </p:cNvPr>
          <p:cNvCxnSpPr>
            <a:stCxn id="13" idx="2"/>
          </p:cNvCxnSpPr>
          <p:nvPr/>
        </p:nvCxnSpPr>
        <p:spPr>
          <a:xfrm flipH="1">
            <a:off x="4049486" y="3844017"/>
            <a:ext cx="1567541" cy="34698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70D4E6-5BBE-BC43-B9C7-0862CAA156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3E07B0-9953-7C49-AC54-44719F00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84895"/>
            <a:ext cx="12618720" cy="118885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068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886863" y="2267532"/>
            <a:ext cx="11452744" cy="510275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1118092"/>
            <a:ext cx="13364612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11245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0" y="22642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4008293"/>
            <a:ext cx="1765300" cy="1783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275008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27521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40223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03964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355992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638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4008292"/>
            <a:ext cx="1765300" cy="183240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275008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27484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40128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8209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66" y="106357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12" y="9410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05762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359834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423961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84" y="56036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423013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780" y="5490216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31619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276949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430397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430633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3570393"/>
            <a:ext cx="1963290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cheader</a:t>
            </a:r>
            <a:r>
              <a:rPr lang="en-US" sz="1600" dirty="0">
                <a:solidFill>
                  <a:schemeClr val="bg1"/>
                </a:solidFill>
              </a:rPr>
              <a:t>=my-app-1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356567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357369" y="3552091"/>
            <a:ext cx="1680626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cheader</a:t>
            </a:r>
            <a:r>
              <a:rPr lang="en-US" sz="1400" dirty="0">
                <a:solidFill>
                  <a:schemeClr val="bg1"/>
                </a:solidFill>
              </a:rPr>
              <a:t>=my-app-2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6967736" y="399409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86574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84476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92844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92733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341413" y="3078866"/>
            <a:ext cx="635097" cy="22460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460869" y="1205424"/>
            <a:ext cx="637457" cy="59952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9863775" y="3199929"/>
            <a:ext cx="1276758" cy="260894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5723724" y="1669931"/>
            <a:ext cx="1277867" cy="567005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7825231" y="3053803"/>
            <a:ext cx="1372451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781969" y="3026783"/>
            <a:ext cx="1474641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5" y="27979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4" y="3562483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38" y="1534187"/>
            <a:ext cx="619563" cy="6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1811691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6180346" y="550256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283235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0327" y="5765588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2514136"/>
            <a:ext cx="6036105" cy="1428747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Custom Header Based Routing &amp; Redirects with Query String and Host Header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34533" y="129527"/>
            <a:ext cx="609668" cy="6096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7527212" y="739195"/>
            <a:ext cx="12155" cy="20180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333811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520396" y="387961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39E3A741-2781-B54C-84D0-4894CC37C2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26451" y="89977"/>
            <a:ext cx="609668" cy="6096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78682AE-3984-C84F-9C06-D630FC98DC26}"/>
              </a:ext>
            </a:extLst>
          </p:cNvPr>
          <p:cNvSpPr txBox="1"/>
          <p:nvPr/>
        </p:nvSpPr>
        <p:spPr>
          <a:xfrm>
            <a:off x="9426451" y="-63543"/>
            <a:ext cx="270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 String External Redirect 302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DC7261-0D80-A342-A556-CFC07D988DBF}"/>
              </a:ext>
            </a:extLst>
          </p:cNvPr>
          <p:cNvSpPr txBox="1"/>
          <p:nvPr/>
        </p:nvSpPr>
        <p:spPr>
          <a:xfrm>
            <a:off x="9406501" y="664799"/>
            <a:ext cx="4636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myapps.devopsincloud.com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/?website=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aws-eks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CBF596C4-8C76-AE4F-9F74-85E7CBD0D8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10327" y="146608"/>
            <a:ext cx="609668" cy="6096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96DB89-1014-A840-9335-2A1976488CC2}"/>
              </a:ext>
            </a:extLst>
          </p:cNvPr>
          <p:cNvCxnSpPr>
            <a:cxnSpLocks/>
            <a:stCxn id="75" idx="2"/>
            <a:endCxn id="37" idx="0"/>
          </p:cNvCxnSpPr>
          <p:nvPr/>
        </p:nvCxnSpPr>
        <p:spPr>
          <a:xfrm flipH="1">
            <a:off x="7527212" y="699645"/>
            <a:ext cx="2204073" cy="24135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194B734-1BE9-CC43-B89B-204A624FCD19}"/>
              </a:ext>
            </a:extLst>
          </p:cNvPr>
          <p:cNvSpPr/>
          <p:nvPr/>
        </p:nvSpPr>
        <p:spPr>
          <a:xfrm>
            <a:off x="13595365" y="5893339"/>
            <a:ext cx="973024" cy="6126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Website-1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5B5ACD8-CEAA-A94E-85B7-E749C6321C96}"/>
              </a:ext>
            </a:extLst>
          </p:cNvPr>
          <p:cNvSpPr/>
          <p:nvPr/>
        </p:nvSpPr>
        <p:spPr>
          <a:xfrm>
            <a:off x="13604259" y="6665394"/>
            <a:ext cx="973024" cy="6126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69A111-A507-434A-B806-831D7A2A5D45}"/>
              </a:ext>
            </a:extLst>
          </p:cNvPr>
          <p:cNvSpPr txBox="1"/>
          <p:nvPr/>
        </p:nvSpPr>
        <p:spPr>
          <a:xfrm>
            <a:off x="3787285" y="802356"/>
            <a:ext cx="3196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http://azure-</a:t>
            </a:r>
            <a:r>
              <a:rPr lang="en-US" sz="1600" dirty="0" err="1">
                <a:solidFill>
                  <a:srgbClr val="00B0F0"/>
                </a:solidFill>
              </a:rPr>
              <a:t>aks.devopsincloud.com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9C8C8EE-08C4-6543-AC5A-0922346FC076}"/>
              </a:ext>
            </a:extLst>
          </p:cNvPr>
          <p:cNvSpPr txBox="1"/>
          <p:nvPr/>
        </p:nvSpPr>
        <p:spPr>
          <a:xfrm>
            <a:off x="4229185" y="-52071"/>
            <a:ext cx="269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Host Header External Redirect 302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D0E5CF25-54AC-644C-B3F2-3C9047EE5F2C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>
            <a:off x="7825231" y="3053803"/>
            <a:ext cx="5770134" cy="3145871"/>
          </a:xfrm>
          <a:prstGeom prst="bentConnector3">
            <a:avLst>
              <a:gd name="adj1" fmla="val 44081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5551658-8443-2342-A50E-CE0080162C4E}"/>
              </a:ext>
            </a:extLst>
          </p:cNvPr>
          <p:cNvCxnSpPr>
            <a:stCxn id="52" idx="3"/>
            <a:endCxn id="89" idx="1"/>
          </p:cNvCxnSpPr>
          <p:nvPr/>
        </p:nvCxnSpPr>
        <p:spPr>
          <a:xfrm>
            <a:off x="7825231" y="3053803"/>
            <a:ext cx="5779028" cy="39179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066EDA0-FE0D-1F43-8CF3-057FB2D924EB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5415161" y="756276"/>
            <a:ext cx="2112051" cy="1847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CADC9EC-9B21-9445-99D5-46C35AAEAFF0}"/>
              </a:ext>
            </a:extLst>
          </p:cNvPr>
          <p:cNvSpPr txBox="1"/>
          <p:nvPr/>
        </p:nvSpPr>
        <p:spPr>
          <a:xfrm>
            <a:off x="7154803" y="-8626"/>
            <a:ext cx="174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HTTP Header Routing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C7EA5BE-5B2A-AE4B-BD8C-9788B1F3644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534420" y="2153750"/>
            <a:ext cx="6499" cy="61574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BF3A215-D53A-EC48-994D-649FED2BF3B9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7212" y="1398201"/>
            <a:ext cx="7208" cy="13598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433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652907" y="1737082"/>
            <a:ext cx="11686700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667216"/>
            <a:ext cx="13364612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67016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07" y="174654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871888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572" y="61457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96" y="3984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4900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25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2695336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932675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126921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246376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007602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5867550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7825231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352983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6" y="35104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25" y="4274992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4" y="943763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05" y="1111797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4167" y="6969094"/>
            <a:ext cx="1725939" cy="430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1597224"/>
            <a:ext cx="6036105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DNS to DB 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6">
            <a:extLst>
              <a:ext uri="{FF2B5EF4-FFF2-40B4-BE49-F238E27FC236}">
                <a16:creationId xmlns:a16="http://schemas.microsoft.com/office/drawing/2014/main" id="{2042E5FB-77A3-5449-A67C-D8D37600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91" y="6149201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">
            <a:extLst>
              <a:ext uri="{FF2B5EF4-FFF2-40B4-BE49-F238E27FC236}">
                <a16:creationId xmlns:a16="http://schemas.microsoft.com/office/drawing/2014/main" id="{6CE52584-4566-7943-A5DB-1C17DBA9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118" y="671445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97" name="Graphic 17">
            <a:extLst>
              <a:ext uri="{FF2B5EF4-FFF2-40B4-BE49-F238E27FC236}">
                <a16:creationId xmlns:a16="http://schemas.microsoft.com/office/drawing/2014/main" id="{E7D30F7A-1E8E-4C42-BFD1-54ABBB03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6681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0854FC8-D230-7347-83DF-64C93AD44090}"/>
              </a:ext>
            </a:extLst>
          </p:cNvPr>
          <p:cNvSpPr txBox="1"/>
          <p:nvPr/>
        </p:nvSpPr>
        <p:spPr>
          <a:xfrm>
            <a:off x="11806627" y="475067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3" name="Graphic 17">
            <a:extLst>
              <a:ext uri="{FF2B5EF4-FFF2-40B4-BE49-F238E27FC236}">
                <a16:creationId xmlns:a16="http://schemas.microsoft.com/office/drawing/2014/main" id="{C28A95AF-35D8-CB45-B0A2-DF465B71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64533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6EE4DAE-8547-8B4D-BC1D-1E9B036BD1F0}"/>
              </a:ext>
            </a:extLst>
          </p:cNvPr>
          <p:cNvSpPr txBox="1"/>
          <p:nvPr/>
        </p:nvSpPr>
        <p:spPr>
          <a:xfrm>
            <a:off x="3045409" y="472790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5" name="Graphic 6">
            <a:extLst>
              <a:ext uri="{FF2B5EF4-FFF2-40B4-BE49-F238E27FC236}">
                <a16:creationId xmlns:a16="http://schemas.microsoft.com/office/drawing/2014/main" id="{4C76C528-5657-504B-A66A-ACBF3503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7" y="6222515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:a16="http://schemas.microsoft.com/office/drawing/2014/main" id="{E12D7D21-659D-FF4A-A9F7-56E51032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504" y="6787772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B0FD6-4C3F-5247-B8B9-0F009C098844}"/>
              </a:ext>
            </a:extLst>
          </p:cNvPr>
          <p:cNvCxnSpPr>
            <a:endCxn id="105" idx="1"/>
          </p:cNvCxnSpPr>
          <p:nvPr/>
        </p:nvCxnSpPr>
        <p:spPr>
          <a:xfrm>
            <a:off x="3711503" y="6423514"/>
            <a:ext cx="8053974" cy="6900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E57DC21-650F-3E4F-B54A-05805F375B5B}"/>
              </a:ext>
            </a:extLst>
          </p:cNvPr>
          <p:cNvCxnSpPr>
            <a:stCxn id="55" idx="2"/>
            <a:endCxn id="104" idx="3"/>
          </p:cNvCxnSpPr>
          <p:nvPr/>
        </p:nvCxnSpPr>
        <p:spPr>
          <a:xfrm rot="5400000">
            <a:off x="4565290" y="1988243"/>
            <a:ext cx="1934082" cy="397613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62E3910-C9D4-9E4B-851F-CDF31835EC5D}"/>
              </a:ext>
            </a:extLst>
          </p:cNvPr>
          <p:cNvCxnSpPr>
            <a:stCxn id="55" idx="2"/>
            <a:endCxn id="97" idx="1"/>
          </p:cNvCxnSpPr>
          <p:nvPr/>
        </p:nvCxnSpPr>
        <p:spPr>
          <a:xfrm rot="16200000" flipH="1">
            <a:off x="8667323" y="1862341"/>
            <a:ext cx="1940773" cy="423462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4EF124-2714-C54D-B2F6-9B02DEBDCBC1}"/>
              </a:ext>
            </a:extLst>
          </p:cNvPr>
          <p:cNvCxnSpPr>
            <a:stCxn id="103" idx="2"/>
          </p:cNvCxnSpPr>
          <p:nvPr/>
        </p:nvCxnSpPr>
        <p:spPr>
          <a:xfrm>
            <a:off x="3275744" y="5209212"/>
            <a:ext cx="4265175" cy="1255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4A7EA3-CFEA-4E4B-8EB5-DC048EC3B114}"/>
              </a:ext>
            </a:extLst>
          </p:cNvPr>
          <p:cNvCxnSpPr>
            <a:stCxn id="97" idx="2"/>
          </p:cNvCxnSpPr>
          <p:nvPr/>
        </p:nvCxnSpPr>
        <p:spPr>
          <a:xfrm flipH="1">
            <a:off x="7461864" y="5231981"/>
            <a:ext cx="4575098" cy="1256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7520397" y="257514"/>
            <a:ext cx="5681445" cy="1409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7530658" y="1563031"/>
            <a:ext cx="10261" cy="33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0396" y="855674"/>
            <a:ext cx="10262" cy="8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9288450" y="-37741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dns</a:t>
            </a:r>
            <a:r>
              <a:rPr lang="en-US" sz="1600" dirty="0">
                <a:solidFill>
                  <a:srgbClr val="00B050"/>
                </a:solidFill>
              </a:rPr>
              <a:t>-to-</a:t>
            </a:r>
            <a:r>
              <a:rPr lang="en-US" sz="1600" dirty="0" err="1">
                <a:solidFill>
                  <a:srgbClr val="00B050"/>
                </a:solidFill>
              </a:rPr>
              <a:t>db.devopsincloud.com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7D2D67D-ABB7-824A-BC6E-81FA83988359}"/>
              </a:ext>
            </a:extLst>
          </p:cNvPr>
          <p:cNvSpPr txBox="1"/>
          <p:nvPr/>
        </p:nvSpPr>
        <p:spPr>
          <a:xfrm>
            <a:off x="9277762" y="228139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r>
              <a:rPr lang="en-US" sz="1600" dirty="0">
                <a:solidFill>
                  <a:srgbClr val="0070C0"/>
                </a:solidFill>
              </a:rPr>
              <a:t>-to-</a:t>
            </a:r>
            <a:r>
              <a:rPr lang="en-US" sz="1600" dirty="0" err="1">
                <a:solidFill>
                  <a:srgbClr val="0070C0"/>
                </a:solidFill>
              </a:rPr>
              <a:t>db.devopsincloud.com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85541C-7395-864B-85BC-9DEEAA3E655A}"/>
              </a:ext>
            </a:extLst>
          </p:cNvPr>
          <p:cNvSpPr txBox="1"/>
          <p:nvPr/>
        </p:nvSpPr>
        <p:spPr>
          <a:xfrm>
            <a:off x="9288450" y="415716"/>
            <a:ext cx="326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</a:t>
            </a:r>
            <a:r>
              <a:rPr lang="en-US" sz="1600" dirty="0" err="1">
                <a:solidFill>
                  <a:srgbClr val="C00000"/>
                </a:solidFill>
              </a:rPr>
              <a:t>dns</a:t>
            </a:r>
            <a:r>
              <a:rPr lang="en-US" sz="1600" dirty="0">
                <a:solidFill>
                  <a:srgbClr val="C00000"/>
                </a:solidFill>
              </a:rPr>
              <a:t>-to-</a:t>
            </a:r>
            <a:r>
              <a:rPr lang="en-US" sz="1600" dirty="0" err="1">
                <a:solidFill>
                  <a:srgbClr val="C00000"/>
                </a:solidFill>
              </a:rPr>
              <a:t>db.devopsincloud.com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715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1C9457-6E8D-684E-8DC8-67A97087CC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/>
          <a:lstStyle/>
          <a:p>
            <a:r>
              <a:rPr lang="en-US" dirty="0"/>
              <a:t>Upgrade 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43776E-D93A-CF46-B299-784CC325A595}"/>
              </a:ext>
            </a:extLst>
          </p:cNvPr>
          <p:cNvSpPr/>
          <p:nvPr/>
        </p:nvSpPr>
        <p:spPr>
          <a:xfrm>
            <a:off x="253387" y="3076990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98A82E-29EA-2C4D-A41A-01472E1D7F40}"/>
              </a:ext>
            </a:extLst>
          </p:cNvPr>
          <p:cNvSpPr/>
          <p:nvPr/>
        </p:nvSpPr>
        <p:spPr>
          <a:xfrm>
            <a:off x="253387" y="4091324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9D8032-2231-CC4E-831A-F47BB9F83829}"/>
              </a:ext>
            </a:extLst>
          </p:cNvPr>
          <p:cNvSpPr/>
          <p:nvPr/>
        </p:nvSpPr>
        <p:spPr>
          <a:xfrm>
            <a:off x="253386" y="511048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C7042E-3A65-DD48-ADE5-0A6ED6BD16BD}"/>
              </a:ext>
            </a:extLst>
          </p:cNvPr>
          <p:cNvSpPr/>
          <p:nvPr/>
        </p:nvSpPr>
        <p:spPr>
          <a:xfrm>
            <a:off x="6112525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E435BE-765E-3A43-A588-7FA46DED7857}"/>
              </a:ext>
            </a:extLst>
          </p:cNvPr>
          <p:cNvSpPr/>
          <p:nvPr/>
        </p:nvSpPr>
        <p:spPr>
          <a:xfrm>
            <a:off x="6112525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3693FE-E6E2-3445-9630-219CE841B397}"/>
              </a:ext>
            </a:extLst>
          </p:cNvPr>
          <p:cNvSpPr/>
          <p:nvPr/>
        </p:nvSpPr>
        <p:spPr>
          <a:xfrm>
            <a:off x="6112524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v4.0.0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7B84D-B7AF-144A-A74D-839D890C1FC2}"/>
              </a:ext>
            </a:extLst>
          </p:cNvPr>
          <p:cNvSpPr/>
          <p:nvPr/>
        </p:nvSpPr>
        <p:spPr>
          <a:xfrm>
            <a:off x="9239479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14466C-0879-C249-9CF0-6FC8C54BB239}"/>
              </a:ext>
            </a:extLst>
          </p:cNvPr>
          <p:cNvSpPr/>
          <p:nvPr/>
        </p:nvSpPr>
        <p:spPr>
          <a:xfrm>
            <a:off x="9239478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50385D-E664-134C-AEA7-310FD1EB04D0}"/>
              </a:ext>
            </a:extLst>
          </p:cNvPr>
          <p:cNvSpPr/>
          <p:nvPr/>
        </p:nvSpPr>
        <p:spPr>
          <a:xfrm>
            <a:off x="11947792" y="4091324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AF7EAB-079E-D640-A30B-7F2E50E15675}"/>
              </a:ext>
            </a:extLst>
          </p:cNvPr>
          <p:cNvSpPr/>
          <p:nvPr/>
        </p:nvSpPr>
        <p:spPr>
          <a:xfrm>
            <a:off x="11947791" y="5110482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EC4F55F-8A3F-ED4D-803A-FD2AA13BA0F0}"/>
              </a:ext>
            </a:extLst>
          </p:cNvPr>
          <p:cNvSpPr/>
          <p:nvPr/>
        </p:nvSpPr>
        <p:spPr>
          <a:xfrm>
            <a:off x="253386" y="5990853"/>
            <a:ext cx="14053851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There is a major change in all the modules (except </a:t>
            </a:r>
            <a:r>
              <a:rPr lang="en-US" dirty="0" err="1"/>
              <a:t>vpc</a:t>
            </a:r>
            <a:r>
              <a:rPr lang="en-US" dirty="0"/>
              <a:t>) related to output names of these modules which impacts all these module references wherever you use.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FB943A-27A2-7345-BBD8-D703B6D8809D}"/>
              </a:ext>
            </a:extLst>
          </p:cNvPr>
          <p:cNvSpPr/>
          <p:nvPr/>
        </p:nvSpPr>
        <p:spPr>
          <a:xfrm>
            <a:off x="253386" y="7003524"/>
            <a:ext cx="14053851" cy="599472"/>
          </a:xfrm>
          <a:prstGeom prst="roundRect">
            <a:avLst/>
          </a:prstGeom>
          <a:solidFill>
            <a:srgbClr val="FF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Actual Change: </a:t>
            </a:r>
            <a:r>
              <a:rPr lang="en-US" dirty="0"/>
              <a:t>`this_` for all outputs was removed for these modules. </a:t>
            </a:r>
          </a:p>
        </p:txBody>
      </p:sp>
    </p:spTree>
    <p:extLst>
      <p:ext uri="{BB962C8B-B14F-4D97-AF65-F5344CB8AC3E}">
        <p14:creationId xmlns:p14="http://schemas.microsoft.com/office/powerpoint/2010/main" val="1448947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091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Configuration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http://asg-lc1.devopsincloud.com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Module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Configuration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42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5032168" y="122490"/>
            <a:ext cx="3657600" cy="354985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86E1-B22D-E848-89F6-227EB8781404}"/>
              </a:ext>
            </a:extLst>
          </p:cNvPr>
          <p:cNvSpPr/>
          <p:nvPr/>
        </p:nvSpPr>
        <p:spPr>
          <a:xfrm>
            <a:off x="5233017" y="325968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STACKSIMPLIFY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417517" y="167778"/>
            <a:ext cx="3238991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417517" y="1406552"/>
            <a:ext cx="3238991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380101" y="5155302"/>
            <a:ext cx="323899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5233017" y="1416252"/>
            <a:ext cx="3236838" cy="19339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&amp;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4FEE24-1587-514A-9258-50606EAFB337}"/>
              </a:ext>
            </a:extLst>
          </p:cNvPr>
          <p:cNvSpPr/>
          <p:nvPr/>
        </p:nvSpPr>
        <p:spPr>
          <a:xfrm>
            <a:off x="391974" y="3879259"/>
            <a:ext cx="3238992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CloudFormation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A785F9B-0733-C645-B7FF-3FF2A9BE4C81}"/>
              </a:ext>
            </a:extLst>
          </p:cNvPr>
          <p:cNvSpPr/>
          <p:nvPr/>
        </p:nvSpPr>
        <p:spPr>
          <a:xfrm>
            <a:off x="331125" y="6397244"/>
            <a:ext cx="4035819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</a:p>
          <a:p>
            <a:pPr algn="ctr"/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Lambda &amp; Serverless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6C2109-5FCC-C544-A947-EFD5DD40C31E}"/>
              </a:ext>
            </a:extLst>
          </p:cNvPr>
          <p:cNvSpPr/>
          <p:nvPr/>
        </p:nvSpPr>
        <p:spPr>
          <a:xfrm>
            <a:off x="9287730" y="122490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on AWS</a:t>
            </a:r>
          </a:p>
          <a:p>
            <a:pPr algn="ctr"/>
            <a:r>
              <a:rPr lang="en-US" sz="29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EC2, ECS, EKS, Lambda, VPC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80C2B04-A7A9-B848-84E3-BADE0684EAE7}"/>
              </a:ext>
            </a:extLst>
          </p:cNvPr>
          <p:cNvSpPr/>
          <p:nvPr/>
        </p:nvSpPr>
        <p:spPr>
          <a:xfrm>
            <a:off x="9302645" y="1374483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on Azure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VMs, ACI, AKS, Functions, App Services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12266E-C5B3-294B-8E48-14C139DB52E7}"/>
              </a:ext>
            </a:extLst>
          </p:cNvPr>
          <p:cNvSpPr/>
          <p:nvPr/>
        </p:nvSpPr>
        <p:spPr>
          <a:xfrm>
            <a:off x="391977" y="2637317"/>
            <a:ext cx="3238992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57C649-22A9-9846-9080-F949705D74BD}"/>
              </a:ext>
            </a:extLst>
          </p:cNvPr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LIVE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C76D72B-23E5-8A4D-B283-BA3D531B2521}"/>
              </a:ext>
            </a:extLst>
          </p:cNvPr>
          <p:cNvSpPr/>
          <p:nvPr/>
        </p:nvSpPr>
        <p:spPr>
          <a:xfrm>
            <a:off x="4791961" y="6453140"/>
            <a:ext cx="4035819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CKA </a:t>
            </a:r>
            <a:r>
              <a:rPr lang="en-US" sz="24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Certified Kubernetes Administrator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37C000E-C094-0D47-A845-81FF6C3C05F8}"/>
              </a:ext>
            </a:extLst>
          </p:cNvPr>
          <p:cNvSpPr/>
          <p:nvPr/>
        </p:nvSpPr>
        <p:spPr>
          <a:xfrm>
            <a:off x="9279083" y="5173660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CKAD 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Certified Kubernetes Application Developer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BBEFBDD-2B1E-0D46-B76C-2C3E910A2707}"/>
              </a:ext>
            </a:extLst>
          </p:cNvPr>
          <p:cNvSpPr/>
          <p:nvPr/>
        </p:nvSpPr>
        <p:spPr>
          <a:xfrm>
            <a:off x="9293997" y="6404650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CKS 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Certified Kubernetes Security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D4E41F4-A353-824F-A85B-A511A97B39AD}"/>
              </a:ext>
            </a:extLst>
          </p:cNvPr>
          <p:cNvSpPr/>
          <p:nvPr/>
        </p:nvSpPr>
        <p:spPr>
          <a:xfrm>
            <a:off x="4791962" y="3894180"/>
            <a:ext cx="4035819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Associate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61FB20F-24D3-7446-A423-4C876D400934}"/>
              </a:ext>
            </a:extLst>
          </p:cNvPr>
          <p:cNvSpPr/>
          <p:nvPr/>
        </p:nvSpPr>
        <p:spPr>
          <a:xfrm>
            <a:off x="4801495" y="5173660"/>
            <a:ext cx="4035819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Vault &amp; Consul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1909C1E-148A-CE42-B24E-A1E94A2318B3}"/>
              </a:ext>
            </a:extLst>
          </p:cNvPr>
          <p:cNvSpPr/>
          <p:nvPr/>
        </p:nvSpPr>
        <p:spPr>
          <a:xfrm>
            <a:off x="9287730" y="2622227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  with Terraform on AWS</a:t>
            </a:r>
          </a:p>
          <a:p>
            <a:pPr algn="ctr"/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EC2, ECS, EKS, Lambda, VPC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267B8B3-57D8-CB47-A523-AE2AF08ABFEE}"/>
              </a:ext>
            </a:extLst>
          </p:cNvPr>
          <p:cNvSpPr/>
          <p:nvPr/>
        </p:nvSpPr>
        <p:spPr>
          <a:xfrm>
            <a:off x="9302645" y="3905393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  with Terraform on Azure</a:t>
            </a:r>
          </a:p>
          <a:p>
            <a:pPr algn="ctr"/>
            <a:r>
              <a:rPr lang="en-US" sz="25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VMs, ACI, AKS, Functions, App Services</a:t>
            </a:r>
          </a:p>
        </p:txBody>
      </p:sp>
    </p:spTree>
    <p:extLst>
      <p:ext uri="{BB962C8B-B14F-4D97-AF65-F5344CB8AC3E}">
        <p14:creationId xmlns:p14="http://schemas.microsoft.com/office/powerpoint/2010/main" val="3965326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Templates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http://asg-lt1.devopsincloud.com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Templates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534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6792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9" y="66157"/>
            <a:ext cx="3530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Network Load Balancer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TCP &amp; TLS Listeners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cxnSpLocks/>
            <a:stCxn id="93" idx="2"/>
            <a:endCxn id="72" idx="0"/>
          </p:cNvCxnSpPr>
          <p:nvPr/>
        </p:nvCxnSpPr>
        <p:spPr>
          <a:xfrm flipH="1">
            <a:off x="9944494" y="1556186"/>
            <a:ext cx="29088" cy="410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346636" y="306878"/>
            <a:ext cx="2722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nlb.devopsincloud.com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60046" y="274933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Module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32264" y="355087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TCP Listeners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32264" y="434490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TLS Listeners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02428" y="512273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Target Groups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7060604" y="2294232"/>
            <a:ext cx="2556431" cy="1991346"/>
          </a:xfrm>
          <a:prstGeom prst="bentConnector3">
            <a:avLst>
              <a:gd name="adj1" fmla="val 3339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cxnSpLocks/>
            <a:stCxn id="72" idx="3"/>
            <a:endCxn id="62" idx="1"/>
          </p:cNvCxnSpPr>
          <p:nvPr/>
        </p:nvCxnSpPr>
        <p:spPr>
          <a:xfrm>
            <a:off x="10271953" y="2294232"/>
            <a:ext cx="2532552" cy="1928403"/>
          </a:xfrm>
          <a:prstGeom prst="bentConnector3">
            <a:avLst>
              <a:gd name="adj1" fmla="val 3753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24">
            <a:extLst>
              <a:ext uri="{FF2B5EF4-FFF2-40B4-BE49-F238E27FC236}">
                <a16:creationId xmlns:a16="http://schemas.microsoft.com/office/drawing/2014/main" id="{441F5008-DCF2-2C45-BE46-BB96F595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34" y="1966772"/>
            <a:ext cx="654919" cy="6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102" descr="User with solid fill">
            <a:extLst>
              <a:ext uri="{FF2B5EF4-FFF2-40B4-BE49-F238E27FC236}">
                <a16:creationId xmlns:a16="http://schemas.microsoft.com/office/drawing/2014/main" id="{C604D238-2296-FE4E-94F7-78E28190E7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72532" y="-49308"/>
            <a:ext cx="609668" cy="609668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0EDE47B-4A5A-3440-BCFA-C36ED6B7CD83}"/>
              </a:ext>
            </a:extLst>
          </p:cNvPr>
          <p:cNvCxnSpPr>
            <a:stCxn id="103" idx="3"/>
            <a:endCxn id="37" idx="0"/>
          </p:cNvCxnSpPr>
          <p:nvPr/>
        </p:nvCxnSpPr>
        <p:spPr>
          <a:xfrm>
            <a:off x="6282200" y="255526"/>
            <a:ext cx="3691382" cy="1329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32537C8-5C42-3340-BFEE-D661BE3018CC}"/>
              </a:ext>
            </a:extLst>
          </p:cNvPr>
          <p:cNvSpPr txBox="1"/>
          <p:nvPr/>
        </p:nvSpPr>
        <p:spPr>
          <a:xfrm>
            <a:off x="6366389" y="293875"/>
            <a:ext cx="275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</a:t>
            </a:r>
            <a:r>
              <a:rPr lang="en-US" sz="1600" dirty="0" err="1">
                <a:solidFill>
                  <a:srgbClr val="C00000"/>
                </a:solidFill>
              </a:rPr>
              <a:t>nlb.devopsincloud.com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42035A-BF66-5142-A055-FB92D019A7AD}"/>
              </a:ext>
            </a:extLst>
          </p:cNvPr>
          <p:cNvSpPr txBox="1"/>
          <p:nvPr/>
        </p:nvSpPr>
        <p:spPr>
          <a:xfrm>
            <a:off x="7652733" y="-45845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C8FC243-71ED-C647-9F85-3596BE0A5C8B}"/>
              </a:ext>
            </a:extLst>
          </p:cNvPr>
          <p:cNvSpPr txBox="1"/>
          <p:nvPr/>
        </p:nvSpPr>
        <p:spPr>
          <a:xfrm>
            <a:off x="11538229" y="-240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NON-SSL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BDA0B26-7E7C-DE48-8705-AB1473F168BC}"/>
              </a:ext>
            </a:extLst>
          </p:cNvPr>
          <p:cNvSpPr txBox="1"/>
          <p:nvPr/>
        </p:nvSpPr>
        <p:spPr>
          <a:xfrm>
            <a:off x="10128052" y="1844936"/>
            <a:ext cx="155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SSL-Termination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AE7F6B04-4B7A-7141-A808-2B43591ABCB5}"/>
              </a:ext>
            </a:extLst>
          </p:cNvPr>
          <p:cNvSpPr/>
          <p:nvPr/>
        </p:nvSpPr>
        <p:spPr>
          <a:xfrm>
            <a:off x="99783" y="5916767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with EC2 Autoscaling Groups</a:t>
            </a:r>
          </a:p>
        </p:txBody>
      </p:sp>
    </p:spTree>
    <p:extLst>
      <p:ext uri="{BB962C8B-B14F-4D97-AF65-F5344CB8AC3E}">
        <p14:creationId xmlns:p14="http://schemas.microsoft.com/office/powerpoint/2010/main" val="3581519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5236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328819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CloudWatch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947389" y="-4194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62894"/>
            <a:ext cx="3973807" cy="12553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46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http://cloudwatch1.devopsincloud.com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5118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290301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7054019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547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8004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57390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217035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8232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73341" y="1946142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 CloudWatch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45559" y="274768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Alarms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45559" y="3541718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Alarms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15723" y="4340870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 Alarms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15723" y="5133151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Synthetics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7">
            <a:extLst>
              <a:ext uri="{FF2B5EF4-FFF2-40B4-BE49-F238E27FC236}">
                <a16:creationId xmlns:a16="http://schemas.microsoft.com/office/drawing/2014/main" id="{2BE9620E-2561-CC41-A501-74CAD59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83" y="142649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id="{45E86A86-37D9-4840-BF68-B0F394C1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6" y="2213262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</p:spTree>
    <p:extLst>
      <p:ext uri="{BB962C8B-B14F-4D97-AF65-F5344CB8AC3E}">
        <p14:creationId xmlns:p14="http://schemas.microsoft.com/office/powerpoint/2010/main" val="1487690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5D965-BA7E-E64C-9266-7BD8F6B6F7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445C2E-E01F-3B46-9F66-62415AB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Terraform Modules Locally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95B11C-7C17-A240-AF67-66B845522C46}"/>
              </a:ext>
            </a:extLst>
          </p:cNvPr>
          <p:cNvSpPr/>
          <p:nvPr/>
        </p:nvSpPr>
        <p:spPr>
          <a:xfrm>
            <a:off x="186266" y="1540933"/>
            <a:ext cx="6355644" cy="2912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 from Scratch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9D4A76-E69D-D541-A196-A6945A701545}"/>
              </a:ext>
            </a:extLst>
          </p:cNvPr>
          <p:cNvSpPr/>
          <p:nvPr/>
        </p:nvSpPr>
        <p:spPr>
          <a:xfrm>
            <a:off x="7727245" y="1540933"/>
            <a:ext cx="6355644" cy="29125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Leverage existing Terraform Modules and change the code as per your need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F8CAC5-8D84-B04C-9CD9-6CFC3F65187F}"/>
              </a:ext>
            </a:extLst>
          </p:cNvPr>
          <p:cNvSpPr/>
          <p:nvPr/>
        </p:nvSpPr>
        <p:spPr>
          <a:xfrm>
            <a:off x="8544561" y="4910666"/>
            <a:ext cx="5294488" cy="83537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available, use the code and modify as per your need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167E28-1CAD-884A-A85E-902C2513D1DF}"/>
              </a:ext>
            </a:extLst>
          </p:cNvPr>
          <p:cNvSpPr/>
          <p:nvPr/>
        </p:nvSpPr>
        <p:spPr>
          <a:xfrm>
            <a:off x="599440" y="4910666"/>
            <a:ext cx="5294488" cy="835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not available, then use this approach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7085BA-6342-4046-9B15-076FB80D7CFA}"/>
              </a:ext>
            </a:extLst>
          </p:cNvPr>
          <p:cNvSpPr/>
          <p:nvPr/>
        </p:nvSpPr>
        <p:spPr>
          <a:xfrm>
            <a:off x="599440" y="6203243"/>
            <a:ext cx="5294488" cy="11006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existing modules in Terraform Public Registry (Minimum 3 modules to get complete idea)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C31184-3410-7B4A-A181-D91C11363125}"/>
              </a:ext>
            </a:extLst>
          </p:cNvPr>
          <p:cNvSpPr/>
          <p:nvPr/>
        </p:nvSpPr>
        <p:spPr>
          <a:xfrm>
            <a:off x="8544561" y="6138333"/>
            <a:ext cx="5294488" cy="110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effort and you can start using them in your private infrastructure spaces without public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2632072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B36303-D993-A24A-8956-30B1858563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81723-C38E-8542-9317-D071D1ED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3" y="50243"/>
            <a:ext cx="3673402" cy="75635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4B7FCD1-D954-394B-8EDB-36AA10160389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65870" cy="134418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A9FDEF-8494-8549-BC09-C96AF3163C5C}"/>
              </a:ext>
            </a:extLst>
          </p:cNvPr>
          <p:cNvSpPr/>
          <p:nvPr/>
        </p:nvSpPr>
        <p:spPr>
          <a:xfrm>
            <a:off x="711200" y="880533"/>
            <a:ext cx="2427111" cy="2144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3DD3A-8D80-9646-9C4A-707B293E467E}"/>
              </a:ext>
            </a:extLst>
          </p:cNvPr>
          <p:cNvSpPr/>
          <p:nvPr/>
        </p:nvSpPr>
        <p:spPr>
          <a:xfrm>
            <a:off x="541868" y="615801"/>
            <a:ext cx="2856088" cy="4170688"/>
          </a:xfrm>
          <a:prstGeom prst="rect">
            <a:avLst/>
          </a:prstGeom>
          <a:noFill/>
          <a:ln w="28575">
            <a:solidFill>
              <a:srgbClr val="FFA9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6E038-ADA6-E44F-AD17-982824AC97E3}"/>
              </a:ext>
            </a:extLst>
          </p:cNvPr>
          <p:cNvSpPr/>
          <p:nvPr/>
        </p:nvSpPr>
        <p:spPr>
          <a:xfrm>
            <a:off x="541868" y="4891320"/>
            <a:ext cx="2596443" cy="22884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93997A-F40D-6041-AC66-52AA099502C2}"/>
              </a:ext>
            </a:extLst>
          </p:cNvPr>
          <p:cNvSpPr/>
          <p:nvPr/>
        </p:nvSpPr>
        <p:spPr>
          <a:xfrm>
            <a:off x="6570133" y="2701145"/>
            <a:ext cx="7744179" cy="891823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1C3492-25E9-4648-B77A-D3D9570A9AE9}"/>
              </a:ext>
            </a:extLst>
          </p:cNvPr>
          <p:cNvSpPr/>
          <p:nvPr/>
        </p:nvSpPr>
        <p:spPr>
          <a:xfrm>
            <a:off x="6570133" y="3959299"/>
            <a:ext cx="7744179" cy="8918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Modules - VPC Endpoints Sub Module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6588DB-AA11-1E48-89FA-2C61DE1EFC7C}"/>
              </a:ext>
            </a:extLst>
          </p:cNvPr>
          <p:cNvSpPr/>
          <p:nvPr/>
        </p:nvSpPr>
        <p:spPr>
          <a:xfrm>
            <a:off x="6570132" y="5217453"/>
            <a:ext cx="7744179" cy="89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Root Module calling the VPC Local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686F91-27DE-FA43-9558-79A825060D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397956" y="2701145"/>
            <a:ext cx="3172177" cy="445912"/>
          </a:xfrm>
          <a:prstGeom prst="straightConnector1">
            <a:avLst/>
          </a:prstGeom>
          <a:ln w="38100">
            <a:solidFill>
              <a:srgbClr val="FFA9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0062D7D-CEE8-3247-A751-6937F0EBD90B}"/>
              </a:ext>
            </a:extLst>
          </p:cNvPr>
          <p:cNvCxnSpPr>
            <a:stCxn id="11" idx="1"/>
            <a:endCxn id="7" idx="2"/>
          </p:cNvCxnSpPr>
          <p:nvPr/>
        </p:nvCxnSpPr>
        <p:spPr>
          <a:xfrm rot="10800000">
            <a:off x="1924757" y="3025423"/>
            <a:ext cx="4645377" cy="137978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576630-2408-7D4B-BCAE-F5E7E7E00658}"/>
              </a:ext>
            </a:extLst>
          </p:cNvPr>
          <p:cNvCxnSpPr>
            <a:stCxn id="12" idx="1"/>
          </p:cNvCxnSpPr>
          <p:nvPr/>
        </p:nvCxnSpPr>
        <p:spPr>
          <a:xfrm flipH="1">
            <a:off x="3138311" y="5663365"/>
            <a:ext cx="3431821" cy="372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527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264B92-A4CD-5A4F-9C43-D80EF7EB41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26E982-0E12-DA4E-B2AB-F834320B9217}"/>
              </a:ext>
            </a:extLst>
          </p:cNvPr>
          <p:cNvSpPr/>
          <p:nvPr/>
        </p:nvSpPr>
        <p:spPr>
          <a:xfrm>
            <a:off x="493375" y="391886"/>
            <a:ext cx="13603458" cy="13263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</p:spTree>
    <p:extLst>
      <p:ext uri="{BB962C8B-B14F-4D97-AF65-F5344CB8AC3E}">
        <p14:creationId xmlns:p14="http://schemas.microsoft.com/office/powerpoint/2010/main" val="2441465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DAE8E0-B796-FB44-B0BE-7E36D76CF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</p:spTree>
    <p:extLst>
      <p:ext uri="{BB962C8B-B14F-4D97-AF65-F5344CB8AC3E}">
        <p14:creationId xmlns:p14="http://schemas.microsoft.com/office/powerpoint/2010/main" val="2796286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9053698" y="-229662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</p:spTree>
    <p:extLst>
      <p:ext uri="{BB962C8B-B14F-4D97-AF65-F5344CB8AC3E}">
        <p14:creationId xmlns:p14="http://schemas.microsoft.com/office/powerpoint/2010/main" val="225382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713433" y="-188704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86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6E7C9-BEAA-F645-B304-BD0856437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72533" y="1354667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some other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824089" y="2912533"/>
            <a:ext cx="3668889" cy="8353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9860845" y="2912533"/>
            <a:ext cx="3668889" cy="83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EA0560-A0B5-7840-A818-B0930D7FEEB6}"/>
              </a:ext>
            </a:extLst>
          </p:cNvPr>
          <p:cNvSpPr/>
          <p:nvPr/>
        </p:nvSpPr>
        <p:spPr>
          <a:xfrm>
            <a:off x="1005840" y="4114800"/>
            <a:ext cx="2996071" cy="22239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A5342-9CF7-F547-8675-7CEEC15ED1B5}"/>
              </a:ext>
            </a:extLst>
          </p:cNvPr>
          <p:cNvSpPr/>
          <p:nvPr/>
        </p:nvSpPr>
        <p:spPr>
          <a:xfrm>
            <a:off x="10197253" y="4114800"/>
            <a:ext cx="2996071" cy="222391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ASG, ALB, Route53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482035" y="6854776"/>
            <a:ext cx="4103510" cy="6208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9793112" y="6854776"/>
            <a:ext cx="4103510" cy="6208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4967111" y="4687710"/>
            <a:ext cx="4264942" cy="1078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5" y="5226755"/>
            <a:ext cx="381566" cy="1938466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A82AF9-6342-5749-A17C-13C342B6B6B6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4"/>
            <a:endCxn id="10" idx="3"/>
          </p:cNvCxnSpPr>
          <p:nvPr/>
        </p:nvCxnSpPr>
        <p:spPr>
          <a:xfrm rot="5400000">
            <a:off x="5142853" y="5208492"/>
            <a:ext cx="1399422" cy="251403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33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6000" dirty="0"/>
              <a:t>Terraform on AWS with </a:t>
            </a:r>
            <a:r>
              <a:rPr lang="en-US" sz="6000" dirty="0" err="1"/>
              <a:t>IaC</a:t>
            </a:r>
            <a:r>
              <a:rPr lang="en-US" sz="6000" dirty="0"/>
              <a:t> DevOps &amp; SRE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1390560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Terraform Remote State Datasource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02182" y="352312"/>
            <a:ext cx="334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tfremoteds.devopsincloud.com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83231" y="7668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155703" y="26661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155703" y="337247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139819" y="406225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364C179-FDB6-8F43-B3FA-21E5409A50D4}"/>
              </a:ext>
            </a:extLst>
          </p:cNvPr>
          <p:cNvSpPr/>
          <p:nvPr/>
        </p:nvSpPr>
        <p:spPr>
          <a:xfrm>
            <a:off x="164655" y="1503525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BA749EC-44A7-C641-AD8C-B2D897FA7806}"/>
              </a:ext>
            </a:extLst>
          </p:cNvPr>
          <p:cNvSpPr/>
          <p:nvPr/>
        </p:nvSpPr>
        <p:spPr>
          <a:xfrm>
            <a:off x="135885" y="478765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0F6F8073-FCAA-FC4D-8AD8-95C76BB3F655}"/>
              </a:ext>
            </a:extLst>
          </p:cNvPr>
          <p:cNvSpPr/>
          <p:nvPr/>
        </p:nvSpPr>
        <p:spPr>
          <a:xfrm>
            <a:off x="109048" y="552484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4FBEBC4F-275E-0A47-A10C-C3BD64ABF673}"/>
              </a:ext>
            </a:extLst>
          </p:cNvPr>
          <p:cNvSpPr/>
          <p:nvPr/>
        </p:nvSpPr>
        <p:spPr>
          <a:xfrm>
            <a:off x="119860" y="625711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SNS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BB3EB89-1413-1D42-954B-2396ABED2C3E}"/>
              </a:ext>
            </a:extLst>
          </p:cNvPr>
          <p:cNvSpPr/>
          <p:nvPr/>
        </p:nvSpPr>
        <p:spPr>
          <a:xfrm>
            <a:off x="104726" y="69722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303657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9" grpId="0" animBg="1"/>
      <p:bldP spid="120" grpId="0" animBg="1"/>
      <p:bldP spid="124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0F23A-F6C8-004A-97D0-070C81917D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A2A98971-0973-8943-A84F-4E182D69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10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262D57E6-053F-AC4D-9E9A-331B2ADD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998" y="251995"/>
            <a:ext cx="20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id="{00260482-CFA6-634A-9499-E92D975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55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64CCB776-0AAD-CF48-A891-42791CC6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912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365A9D-8C45-634F-8E60-983E0EAB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22" y="3174159"/>
            <a:ext cx="828675" cy="7620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775EE50-8139-354C-8A43-1930C249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3990081"/>
            <a:ext cx="970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4F8A15BD-5918-634C-9535-CADD9D9C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31" y="3990081"/>
            <a:ext cx="910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23C0031-59F3-354C-B39E-4D1E1DC8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1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D845587F-25AE-1745-92DC-2BA5E956EA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717" y="3070053"/>
            <a:ext cx="970211" cy="970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1C16BE-ACDE-794C-928F-8171E9137FF3}"/>
              </a:ext>
            </a:extLst>
          </p:cNvPr>
          <p:cNvSpPr/>
          <p:nvPr/>
        </p:nvSpPr>
        <p:spPr>
          <a:xfrm>
            <a:off x="4633377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F0911E18-7FAB-914C-A70E-4F9D12D2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80" y="2605123"/>
            <a:ext cx="1475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7245EA0-853C-644B-8D21-65295F368FF4}"/>
              </a:ext>
            </a:extLst>
          </p:cNvPr>
          <p:cNvSpPr/>
          <p:nvPr/>
        </p:nvSpPr>
        <p:spPr>
          <a:xfrm>
            <a:off x="7461950" y="258139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B74AB05-7FC1-2C48-A4B1-598F15B0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78" y="2679558"/>
            <a:ext cx="18330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Manual Approval Stage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id="{A5B5DFF9-E2AE-2248-8108-4B97102C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286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49FA8E1D-1262-2844-967F-41FE877D8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43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B98A59C-D43D-FC41-BD9A-5F0AA0BB3F2F}"/>
              </a:ext>
            </a:extLst>
          </p:cNvPr>
          <p:cNvSpPr/>
          <p:nvPr/>
        </p:nvSpPr>
        <p:spPr>
          <a:xfrm>
            <a:off x="10279008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945BE628-E72A-0D49-94DD-47FFE004F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263" y="2615788"/>
            <a:ext cx="16639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A1921CF-3C85-7A4F-AD9E-010C2FDEBB6F}"/>
              </a:ext>
            </a:extLst>
          </p:cNvPr>
          <p:cNvSpPr/>
          <p:nvPr/>
        </p:nvSpPr>
        <p:spPr>
          <a:xfrm>
            <a:off x="2230484" y="185057"/>
            <a:ext cx="10583754" cy="4789283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67E77189-BB12-434A-A633-ED665158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15" y="399867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85C1E6-F162-F248-BB76-CCA48A4704EC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1173928" y="3555159"/>
            <a:ext cx="1650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6EF619-DE14-594D-AF91-5B7CB235CA3D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238960" y="991764"/>
            <a:ext cx="3695240" cy="2182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70E0E7-226C-B842-9853-155E6377E9D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5590656" y="1372764"/>
            <a:ext cx="1724544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783F0B-66E4-E445-A268-31562D6FF7CB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7315200" y="1372764"/>
            <a:ext cx="1104029" cy="120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80E719-7FF1-1942-8DDB-4D503D4085C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7315200" y="1372764"/>
            <a:ext cx="3921087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72FF6460-4B28-0742-A698-E1F84E6EC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09212" y="2689053"/>
            <a:ext cx="970211" cy="970211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6EEF6663-DF26-3348-8D9C-5C10C9FD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1705" y="236311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09AE344A-F092-0B42-B2E5-8E4B69E9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0039" y="4943581"/>
            <a:ext cx="1385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:a16="http://schemas.microsoft.com/office/drawing/2014/main" id="{73402A92-F036-DC4E-AA8D-901C725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068" y="44181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DF19A4B-6DE2-9C4A-A62F-901F8DD549BD}"/>
              </a:ext>
            </a:extLst>
          </p:cNvPr>
          <p:cNvCxnSpPr>
            <a:stCxn id="16" idx="2"/>
            <a:endCxn id="43" idx="1"/>
          </p:cNvCxnSpPr>
          <p:nvPr/>
        </p:nvCxnSpPr>
        <p:spPr>
          <a:xfrm rot="16200000" flipH="1">
            <a:off x="10878173" y="1952824"/>
            <a:ext cx="234950" cy="51528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DB9B99-7145-9547-A2A3-A02212440922}"/>
              </a:ext>
            </a:extLst>
          </p:cNvPr>
          <p:cNvCxnSpPr>
            <a:stCxn id="43" idx="0"/>
            <a:endCxn id="40" idx="2"/>
          </p:cNvCxnSpPr>
          <p:nvPr/>
        </p:nvCxnSpPr>
        <p:spPr>
          <a:xfrm flipH="1" flipV="1">
            <a:off x="13794318" y="3659264"/>
            <a:ext cx="6350" cy="758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F9C5D6C-C04E-0A44-AD25-731ADB6447D7}"/>
              </a:ext>
            </a:extLst>
          </p:cNvPr>
          <p:cNvSpPr/>
          <p:nvPr/>
        </p:nvSpPr>
        <p:spPr>
          <a:xfrm>
            <a:off x="2256423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20">
            <a:extLst>
              <a:ext uri="{FF2B5EF4-FFF2-40B4-BE49-F238E27FC236}">
                <a16:creationId xmlns:a16="http://schemas.microsoft.com/office/drawing/2014/main" id="{8D110820-4386-1046-BEC2-FA63A980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40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id="{5DF59051-C16A-7943-880C-8DE79158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72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59" name="Graphic 24">
            <a:extLst>
              <a:ext uri="{FF2B5EF4-FFF2-40B4-BE49-F238E27FC236}">
                <a16:creationId xmlns:a16="http://schemas.microsoft.com/office/drawing/2014/main" id="{A45A6B57-4473-234C-A6EA-8E14589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4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:a16="http://schemas.microsoft.com/office/drawing/2014/main" id="{34B9BD27-9CA2-7343-8C90-D987CE96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59" y="7061782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:a16="http://schemas.microsoft.com/office/drawing/2014/main" id="{11B8E305-1B50-4642-BB18-4A59FCFA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40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4">
            <a:extLst>
              <a:ext uri="{FF2B5EF4-FFF2-40B4-BE49-F238E27FC236}">
                <a16:creationId xmlns:a16="http://schemas.microsoft.com/office/drawing/2014/main" id="{129D1F41-539E-6D40-A4B3-ECB7B08E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987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63" name="Graphic 27">
            <a:extLst>
              <a:ext uri="{FF2B5EF4-FFF2-40B4-BE49-F238E27FC236}">
                <a16:creationId xmlns:a16="http://schemas.microsoft.com/office/drawing/2014/main" id="{A0457528-C9AF-9B43-9887-B58EE433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6">
            <a:extLst>
              <a:ext uri="{FF2B5EF4-FFF2-40B4-BE49-F238E27FC236}">
                <a16:creationId xmlns:a16="http://schemas.microsoft.com/office/drawing/2014/main" id="{6ACE8B4C-975F-2A4C-A22A-97BEA465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566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id="{1BFBF835-5B1F-A746-801C-A5C5F879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592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6" name="Graphic 8">
            <a:extLst>
              <a:ext uri="{FF2B5EF4-FFF2-40B4-BE49-F238E27FC236}">
                <a16:creationId xmlns:a16="http://schemas.microsoft.com/office/drawing/2014/main" id="{7257C761-16EB-D946-8EFF-43B37AC3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95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21">
            <a:extLst>
              <a:ext uri="{FF2B5EF4-FFF2-40B4-BE49-F238E27FC236}">
                <a16:creationId xmlns:a16="http://schemas.microsoft.com/office/drawing/2014/main" id="{9FC09593-9255-214B-AE34-F46154AC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8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12">
            <a:extLst>
              <a:ext uri="{FF2B5EF4-FFF2-40B4-BE49-F238E27FC236}">
                <a16:creationId xmlns:a16="http://schemas.microsoft.com/office/drawing/2014/main" id="{1332F915-5180-8C4C-94A5-562BE175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82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id="{F653BBFC-849D-C14F-92CD-7F104FB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9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8">
            <a:extLst>
              <a:ext uri="{FF2B5EF4-FFF2-40B4-BE49-F238E27FC236}">
                <a16:creationId xmlns:a16="http://schemas.microsoft.com/office/drawing/2014/main" id="{07CCBC8C-6EED-4E46-A84A-633A3C072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585" y="6974234"/>
            <a:ext cx="1174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1" name="Graphic 19">
            <a:extLst>
              <a:ext uri="{FF2B5EF4-FFF2-40B4-BE49-F238E27FC236}">
                <a16:creationId xmlns:a16="http://schemas.microsoft.com/office/drawing/2014/main" id="{A283BAB8-24C4-B545-8146-9FEF6A7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65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D7FF28DA-A2B2-3A4E-853E-543F568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374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FB28B26-2432-284E-8612-B50ED5DDEE34}"/>
              </a:ext>
            </a:extLst>
          </p:cNvPr>
          <p:cNvSpPr/>
          <p:nvPr/>
        </p:nvSpPr>
        <p:spPr>
          <a:xfrm>
            <a:off x="6058803" y="676872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D3237F1-8325-A34B-8C9E-E53DF5F15B84}"/>
              </a:ext>
            </a:extLst>
          </p:cNvPr>
          <p:cNvSpPr/>
          <p:nvPr/>
        </p:nvSpPr>
        <p:spPr>
          <a:xfrm>
            <a:off x="7644809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0">
            <a:extLst>
              <a:ext uri="{FF2B5EF4-FFF2-40B4-BE49-F238E27FC236}">
                <a16:creationId xmlns:a16="http://schemas.microsoft.com/office/drawing/2014/main" id="{BDBD0E65-46BE-6D47-8B1C-6380317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6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>
            <a:extLst>
              <a:ext uri="{FF2B5EF4-FFF2-40B4-BE49-F238E27FC236}">
                <a16:creationId xmlns:a16="http://schemas.microsoft.com/office/drawing/2014/main" id="{6D9AD518-426C-8E4A-AE3C-BCFEAE10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58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78" name="Graphic 24">
            <a:extLst>
              <a:ext uri="{FF2B5EF4-FFF2-40B4-BE49-F238E27FC236}">
                <a16:creationId xmlns:a16="http://schemas.microsoft.com/office/drawing/2014/main" id="{63ED16A5-0A35-0B4D-9EFA-D16F8EC6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0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9">
            <a:extLst>
              <a:ext uri="{FF2B5EF4-FFF2-40B4-BE49-F238E27FC236}">
                <a16:creationId xmlns:a16="http://schemas.microsoft.com/office/drawing/2014/main" id="{DE0DD374-62AD-BB44-9110-88F799E92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153" y="7115094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80" name="Graphic 13">
            <a:extLst>
              <a:ext uri="{FF2B5EF4-FFF2-40B4-BE49-F238E27FC236}">
                <a16:creationId xmlns:a16="http://schemas.microsoft.com/office/drawing/2014/main" id="{CFFD05DD-828E-8545-AA01-BDFA4BC8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26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4">
            <a:extLst>
              <a:ext uri="{FF2B5EF4-FFF2-40B4-BE49-F238E27FC236}">
                <a16:creationId xmlns:a16="http://schemas.microsoft.com/office/drawing/2014/main" id="{902279FD-1BCF-1640-9D61-D4800E3E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6373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82" name="Graphic 27">
            <a:extLst>
              <a:ext uri="{FF2B5EF4-FFF2-40B4-BE49-F238E27FC236}">
                <a16:creationId xmlns:a16="http://schemas.microsoft.com/office/drawing/2014/main" id="{E411F253-5AE2-5E4B-B348-F6489F25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9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6">
            <a:extLst>
              <a:ext uri="{FF2B5EF4-FFF2-40B4-BE49-F238E27FC236}">
                <a16:creationId xmlns:a16="http://schemas.microsoft.com/office/drawing/2014/main" id="{BC6DAF28-4DBF-7640-A05E-8267B8B9C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52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00C5E156-36FF-B641-8120-D49A4BDF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978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85" name="Graphic 8">
            <a:extLst>
              <a:ext uri="{FF2B5EF4-FFF2-40B4-BE49-F238E27FC236}">
                <a16:creationId xmlns:a16="http://schemas.microsoft.com/office/drawing/2014/main" id="{C3E5C3A6-3AFD-3F40-AD25-96F7710F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1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21">
            <a:extLst>
              <a:ext uri="{FF2B5EF4-FFF2-40B4-BE49-F238E27FC236}">
                <a16:creationId xmlns:a16="http://schemas.microsoft.com/office/drawing/2014/main" id="{14A850A6-5FD6-914A-87C7-639601B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4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2">
            <a:extLst>
              <a:ext uri="{FF2B5EF4-FFF2-40B4-BE49-F238E27FC236}">
                <a16:creationId xmlns:a16="http://schemas.microsoft.com/office/drawing/2014/main" id="{3D34CFCB-EB0B-7444-A123-A9323E7D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68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88" name="Graphic 17">
            <a:extLst>
              <a:ext uri="{FF2B5EF4-FFF2-40B4-BE49-F238E27FC236}">
                <a16:creationId xmlns:a16="http://schemas.microsoft.com/office/drawing/2014/main" id="{4D880E98-A02D-4547-9CDA-678A578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5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8">
            <a:extLst>
              <a:ext uri="{FF2B5EF4-FFF2-40B4-BE49-F238E27FC236}">
                <a16:creationId xmlns:a16="http://schemas.microsoft.com/office/drawing/2014/main" id="{46D972EF-06B6-6D49-83B2-C95AA935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40" y="6974234"/>
            <a:ext cx="1249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90" name="Graphic 19">
            <a:extLst>
              <a:ext uri="{FF2B5EF4-FFF2-40B4-BE49-F238E27FC236}">
                <a16:creationId xmlns:a16="http://schemas.microsoft.com/office/drawing/2014/main" id="{D515CC6E-18E7-3E44-9785-E208CF96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51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2">
            <a:extLst>
              <a:ext uri="{FF2B5EF4-FFF2-40B4-BE49-F238E27FC236}">
                <a16:creationId xmlns:a16="http://schemas.microsoft.com/office/drawing/2014/main" id="{E50C12E9-7633-624A-BA0D-FE6CA71B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760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543F944-9850-D844-A82F-28D92F4D39BC}"/>
              </a:ext>
            </a:extLst>
          </p:cNvPr>
          <p:cNvSpPr/>
          <p:nvPr/>
        </p:nvSpPr>
        <p:spPr>
          <a:xfrm>
            <a:off x="11448397" y="679818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4B81D0-4AB8-9749-A66A-9B8E3D63F95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547935" y="3482641"/>
            <a:ext cx="914015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175F1B6-DD0A-9642-BDAB-BD793D10975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9376508" y="3482641"/>
            <a:ext cx="902500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D59557A-45E1-604A-A498-75ED0089120C}"/>
              </a:ext>
            </a:extLst>
          </p:cNvPr>
          <p:cNvCxnSpPr>
            <a:stCxn id="14" idx="2"/>
            <a:endCxn id="50" idx="0"/>
          </p:cNvCxnSpPr>
          <p:nvPr/>
        </p:nvCxnSpPr>
        <p:spPr>
          <a:xfrm flipH="1">
            <a:off x="4847995" y="4397829"/>
            <a:ext cx="742661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22F98D-4702-CE41-9C37-EC09B6E4C980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flipH="1">
            <a:off x="10236381" y="4397829"/>
            <a:ext cx="999906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9724B71-2C48-D246-A4C1-AFE20F1F0791}"/>
              </a:ext>
            </a:extLst>
          </p:cNvPr>
          <p:cNvSpPr/>
          <p:nvPr/>
        </p:nvSpPr>
        <p:spPr>
          <a:xfrm>
            <a:off x="117675" y="186965"/>
            <a:ext cx="1826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IaC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DevOps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F2F43D4-B0FC-4948-8E33-3711721C9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1936" y="460197"/>
            <a:ext cx="3202846" cy="797997"/>
          </a:xfrm>
          <a:prstGeom prst="rect">
            <a:avLst/>
          </a:prstGeom>
        </p:spPr>
      </p:pic>
      <p:pic>
        <p:nvPicPr>
          <p:cNvPr id="104" name="Graphic 6">
            <a:extLst>
              <a:ext uri="{FF2B5EF4-FFF2-40B4-BE49-F238E27FC236}">
                <a16:creationId xmlns:a16="http://schemas.microsoft.com/office/drawing/2014/main" id="{F3A1BD4E-1BDE-3547-88B9-D237CDF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36" y="6477767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9">
            <a:extLst>
              <a:ext uri="{FF2B5EF4-FFF2-40B4-BE49-F238E27FC236}">
                <a16:creationId xmlns:a16="http://schemas.microsoft.com/office/drawing/2014/main" id="{E7389FA7-FBC4-A741-942A-9C9049B3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371" y="7106851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6" name="Graphic 6">
            <a:extLst>
              <a:ext uri="{FF2B5EF4-FFF2-40B4-BE49-F238E27FC236}">
                <a16:creationId xmlns:a16="http://schemas.microsoft.com/office/drawing/2014/main" id="{9DC6FEEE-43F3-3B48-ACCA-032320F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7" y="6519354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9">
            <a:extLst>
              <a:ext uri="{FF2B5EF4-FFF2-40B4-BE49-F238E27FC236}">
                <a16:creationId xmlns:a16="http://schemas.microsoft.com/office/drawing/2014/main" id="{D25C1DF1-10D2-944F-92E5-F069795B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842" y="7148438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322870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296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http://devdemo1.devopsincloud.com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90201" y="1077403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Dev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29C5FF7-8851-9C40-AB3A-F1C7A54D8A29}"/>
              </a:ext>
            </a:extLst>
          </p:cNvPr>
          <p:cNvSpPr/>
          <p:nvPr/>
        </p:nvSpPr>
        <p:spPr>
          <a:xfrm>
            <a:off x="320245" y="3814179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Staging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217165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60" y="2801757"/>
            <a:ext cx="847011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Infrastructure as Code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70C0"/>
                </a:solidFill>
              </a:rPr>
              <a:t>IaC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72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BD085C-E66D-A241-81FF-EE5DBB7633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E5DDBC-D0DC-F24A-904B-188BD019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71" y="2618642"/>
            <a:ext cx="13665757" cy="1818752"/>
          </a:xfrm>
        </p:spPr>
        <p:txBody>
          <a:bodyPr>
            <a:noAutofit/>
          </a:bodyPr>
          <a:lstStyle/>
          <a:p>
            <a:r>
              <a:rPr lang="en-US" sz="7500" b="1" dirty="0"/>
              <a:t>What is Infrastructure as Code ?</a:t>
            </a:r>
          </a:p>
        </p:txBody>
      </p:sp>
    </p:spTree>
    <p:extLst>
      <p:ext uri="{BB962C8B-B14F-4D97-AF65-F5344CB8AC3E}">
        <p14:creationId xmlns:p14="http://schemas.microsoft.com/office/powerpoint/2010/main" val="194994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0933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</a:t>
            </a:r>
          </a:p>
        </p:txBody>
      </p:sp>
    </p:spTree>
    <p:extLst>
      <p:ext uri="{BB962C8B-B14F-4D97-AF65-F5344CB8AC3E}">
        <p14:creationId xmlns:p14="http://schemas.microsoft.com/office/powerpoint/2010/main" val="1854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17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>
                <a:solidFill>
                  <a:srgbClr val="FF0000"/>
                </a:solidFill>
              </a:rPr>
              <a:t>(Steps Missing)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CI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Outages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Not-in-Sync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897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Many Problems at many places in manual process</a:t>
            </a:r>
          </a:p>
        </p:txBody>
      </p:sp>
    </p:spTree>
    <p:extLst>
      <p:ext uri="{BB962C8B-B14F-4D97-AF65-F5344CB8AC3E}">
        <p14:creationId xmlns:p14="http://schemas.microsoft.com/office/powerpoint/2010/main" val="13553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604" y="13968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304299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304299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304299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304299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37631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800484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79327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1761499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1811759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84555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323557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3230550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23130" y="6844856"/>
            <a:ext cx="14349046" cy="93744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Infrastructure scalability – Workforce need to be increased to meet the timelines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4997C33-5841-B844-AD7F-F030B9F3D8CE}"/>
              </a:ext>
            </a:extLst>
          </p:cNvPr>
          <p:cNvSpPr/>
          <p:nvPr/>
        </p:nvSpPr>
        <p:spPr>
          <a:xfrm>
            <a:off x="301451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6943FF8-96A0-5F42-81D2-FBEA66BED0AC}"/>
              </a:ext>
            </a:extLst>
          </p:cNvPr>
          <p:cNvSpPr/>
          <p:nvPr/>
        </p:nvSpPr>
        <p:spPr>
          <a:xfrm>
            <a:off x="3170254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C0EED4-8D45-EF4B-9001-363673ECD409}"/>
              </a:ext>
            </a:extLst>
          </p:cNvPr>
          <p:cNvSpPr/>
          <p:nvPr/>
        </p:nvSpPr>
        <p:spPr>
          <a:xfrm>
            <a:off x="604408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F2E9D8-B880-F141-B0D0-8AC9F2024405}"/>
              </a:ext>
            </a:extLst>
          </p:cNvPr>
          <p:cNvSpPr/>
          <p:nvPr/>
        </p:nvSpPr>
        <p:spPr>
          <a:xfrm>
            <a:off x="891791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7921D7-ACFF-204E-B6CD-9CFB7DB0E58E}"/>
              </a:ext>
            </a:extLst>
          </p:cNvPr>
          <p:cNvSpPr/>
          <p:nvPr/>
        </p:nvSpPr>
        <p:spPr>
          <a:xfrm>
            <a:off x="1179174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8912CDB-E683-A24E-8B9F-F898740C0E54}"/>
              </a:ext>
            </a:extLst>
          </p:cNvPr>
          <p:cNvSpPr/>
          <p:nvPr/>
        </p:nvSpPr>
        <p:spPr>
          <a:xfrm>
            <a:off x="2843684" y="507499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4D51FA5-FCE0-7B4E-9B4D-3D2313A30814}"/>
              </a:ext>
            </a:extLst>
          </p:cNvPr>
          <p:cNvSpPr/>
          <p:nvPr/>
        </p:nvSpPr>
        <p:spPr>
          <a:xfrm>
            <a:off x="5714999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EC158E99-9783-DE44-9C13-8AB30281EBF5}"/>
              </a:ext>
            </a:extLst>
          </p:cNvPr>
          <p:cNvSpPr/>
          <p:nvPr/>
        </p:nvSpPr>
        <p:spPr>
          <a:xfrm>
            <a:off x="8586316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95B2D1A-13B3-684D-ACF7-F856B28D932D}"/>
              </a:ext>
            </a:extLst>
          </p:cNvPr>
          <p:cNvSpPr/>
          <p:nvPr/>
        </p:nvSpPr>
        <p:spPr>
          <a:xfrm>
            <a:off x="11462659" y="506997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E89B4087-F1F4-8149-8C64-D32857BEF1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748" y="6000085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0A4C3641-8188-9943-9DA0-7FC5BA4CA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0551" y="6000085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A6C21DC0-71B1-2442-AD80-83609E490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380" y="6000085"/>
            <a:ext cx="914400" cy="91440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C1E83CE2-2510-EF44-B5B2-B46F16F11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8209" y="6000085"/>
            <a:ext cx="914400" cy="914400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id="{732AB337-5076-BA47-AE72-C3638D548C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57014" y="6072098"/>
            <a:ext cx="914400" cy="9144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56C12C3-7C80-C34C-9C60-BFB76FE6D603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4754951" y="6457285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28B2BCC-AC40-F047-AC48-4106331905F9}"/>
              </a:ext>
            </a:extLst>
          </p:cNvPr>
          <p:cNvSpPr txBox="1"/>
          <p:nvPr/>
        </p:nvSpPr>
        <p:spPr>
          <a:xfrm>
            <a:off x="4717572" y="6507545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A36BA3-EB24-2146-954C-12C5CE023061}"/>
              </a:ext>
            </a:extLst>
          </p:cNvPr>
          <p:cNvSpPr txBox="1"/>
          <p:nvPr/>
        </p:nvSpPr>
        <p:spPr>
          <a:xfrm>
            <a:off x="123130" y="611892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7A222A-202D-974F-83ED-AC8EDEC304A3}"/>
              </a:ext>
            </a:extLst>
          </p:cNvPr>
          <p:cNvSpPr txBox="1"/>
          <p:nvPr/>
        </p:nvSpPr>
        <p:spPr>
          <a:xfrm>
            <a:off x="2884568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95F4E1-6882-7042-884D-E2E3455E77B2}"/>
              </a:ext>
            </a:extLst>
          </p:cNvPr>
          <p:cNvSpPr txBox="1"/>
          <p:nvPr/>
        </p:nvSpPr>
        <p:spPr>
          <a:xfrm>
            <a:off x="7351162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D5810B-0487-3C41-A7FB-C3C70635CED5}"/>
              </a:ext>
            </a:extLst>
          </p:cNvPr>
          <p:cNvSpPr txBox="1"/>
          <p:nvPr/>
        </p:nvSpPr>
        <p:spPr>
          <a:xfrm>
            <a:off x="10414660" y="610354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A6CE9-49D0-DE46-88D0-D09703AA1B22}"/>
              </a:ext>
            </a:extLst>
          </p:cNvPr>
          <p:cNvSpPr txBox="1"/>
          <p:nvPr/>
        </p:nvSpPr>
        <p:spPr>
          <a:xfrm>
            <a:off x="13171478" y="617513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</p:spTree>
    <p:extLst>
      <p:ext uri="{BB962C8B-B14F-4D97-AF65-F5344CB8AC3E}">
        <p14:creationId xmlns:p14="http://schemas.microsoft.com/office/powerpoint/2010/main" val="3350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Prod-4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522513" y="5300065"/>
            <a:ext cx="13967209" cy="176988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On-Demand Scale-Up and Scale-Down is not an option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A88EFF-3C11-DC41-BC22-CCAFAB77D448}"/>
              </a:ext>
            </a:extLst>
          </p:cNvPr>
          <p:cNvSpPr/>
          <p:nvPr/>
        </p:nvSpPr>
        <p:spPr>
          <a:xfrm>
            <a:off x="393561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CE2B9F1-72F9-0D41-879C-86D2918256DC}"/>
              </a:ext>
            </a:extLst>
          </p:cNvPr>
          <p:cNvSpPr/>
          <p:nvPr/>
        </p:nvSpPr>
        <p:spPr>
          <a:xfrm>
            <a:off x="3262364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ACF5B26-B1B4-3A49-93BE-E17771F3D932}"/>
              </a:ext>
            </a:extLst>
          </p:cNvPr>
          <p:cNvSpPr/>
          <p:nvPr/>
        </p:nvSpPr>
        <p:spPr>
          <a:xfrm>
            <a:off x="11987601" y="1607826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Up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AA89DEE-637A-CD44-BA81-947BE15DA3DC}"/>
              </a:ext>
            </a:extLst>
          </p:cNvPr>
          <p:cNvSpPr/>
          <p:nvPr/>
        </p:nvSpPr>
        <p:spPr>
          <a:xfrm>
            <a:off x="11987601" y="3498364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Down</a:t>
            </a:r>
          </a:p>
        </p:txBody>
      </p:sp>
    </p:spTree>
    <p:extLst>
      <p:ext uri="{BB962C8B-B14F-4D97-AF65-F5344CB8AC3E}">
        <p14:creationId xmlns:p14="http://schemas.microsoft.com/office/powerpoint/2010/main" val="290345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3" grpId="0" animBg="1"/>
      <p:bldP spid="34" grpId="0" animBg="1"/>
      <p:bldP spid="35" grpId="0" animBg="1"/>
      <p:bldP spid="3" grpId="0" animBg="1"/>
      <p:bldP spid="3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785" y="68289"/>
            <a:ext cx="844815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241161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09964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598379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85762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3145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366" y="145163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768651" y="1088208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783394" y="425218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654709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26026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02369" y="424716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44868" y="194439"/>
            <a:ext cx="1599528" cy="873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238362" y="6738374"/>
            <a:ext cx="14349046" cy="97334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 reduced to 5 days, Provisioning environments will be in minutes or seconds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2D49C-36E6-B04A-ABF9-E7C63700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23" y="1347436"/>
            <a:ext cx="1079500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FF33C-D571-3646-8B61-D8EA4F31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552" y="1406960"/>
            <a:ext cx="1193800" cy="9525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684EAAA-01E7-B84D-B22C-51B6D71A8E7C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 flipV="1">
            <a:off x="1807766" y="1899886"/>
            <a:ext cx="2421157" cy="89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0644FD-EEB2-414A-9BC2-77A4ECA303B5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5308423" y="1883210"/>
            <a:ext cx="1501129" cy="1667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28F287-030F-DF47-BC79-E132C509A312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1512278" y="2359460"/>
            <a:ext cx="5894174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9273DE-65A9-854C-8404-F808B1E6FD4E}"/>
              </a:ext>
            </a:extLst>
          </p:cNvPr>
          <p:cNvSpPr txBox="1"/>
          <p:nvPr/>
        </p:nvSpPr>
        <p:spPr>
          <a:xfrm>
            <a:off x="1909156" y="1446947"/>
            <a:ext cx="2148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 TF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E06787-8B60-1242-9FD0-0516C6FE8A6D}"/>
              </a:ext>
            </a:extLst>
          </p:cNvPr>
          <p:cNvSpPr txBox="1"/>
          <p:nvPr/>
        </p:nvSpPr>
        <p:spPr>
          <a:xfrm>
            <a:off x="5410257" y="1491226"/>
            <a:ext cx="1142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Triggers </a:t>
            </a:r>
          </a:p>
          <a:p>
            <a:r>
              <a:rPr lang="en-US" dirty="0"/>
              <a:t>TF Runs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3081D6-841D-564A-A84D-7EAE179E973C}"/>
              </a:ext>
            </a:extLst>
          </p:cNvPr>
          <p:cNvSpPr txBox="1"/>
          <p:nvPr/>
        </p:nvSpPr>
        <p:spPr>
          <a:xfrm>
            <a:off x="6432295" y="2733642"/>
            <a:ext cx="1639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Creates Infra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4F7C81B-9901-F440-85C4-AED85CBD4341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4381081" y="2359460"/>
            <a:ext cx="3025371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622593D-813D-D640-A516-262D3F806BA0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flipH="1">
            <a:off x="7254910" y="2359460"/>
            <a:ext cx="151542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C32A0BF-7381-7F4C-89E6-BD56DE7B4F9F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406452" y="2359460"/>
            <a:ext cx="272228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9C3BC04-0FB9-304D-AE9B-D2DDAFBAC8BB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406452" y="2359460"/>
            <a:ext cx="559611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7F1499C-0202-E146-88B0-62E3259C1928}"/>
              </a:ext>
            </a:extLst>
          </p:cNvPr>
          <p:cNvSpPr txBox="1"/>
          <p:nvPr/>
        </p:nvSpPr>
        <p:spPr>
          <a:xfrm>
            <a:off x="8031887" y="1541609"/>
            <a:ext cx="1314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Cloud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DA0BD40-ABB7-B248-B621-A089271CEC54}"/>
              </a:ext>
            </a:extLst>
          </p:cNvPr>
          <p:cNvSpPr/>
          <p:nvPr/>
        </p:nvSpPr>
        <p:spPr>
          <a:xfrm>
            <a:off x="414943" y="5602308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One-Time</a:t>
            </a:r>
          </a:p>
          <a:p>
            <a:pPr algn="ctr"/>
            <a:r>
              <a:rPr lang="en-US" dirty="0"/>
              <a:t>Work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09E4CF8-B35E-DD42-A567-189175EC7F43}"/>
              </a:ext>
            </a:extLst>
          </p:cNvPr>
          <p:cNvSpPr/>
          <p:nvPr/>
        </p:nvSpPr>
        <p:spPr>
          <a:xfrm>
            <a:off x="344612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Re-Use</a:t>
            </a:r>
          </a:p>
          <a:p>
            <a:pPr algn="ctr"/>
            <a:r>
              <a:rPr lang="en-US" dirty="0"/>
              <a:t>Templates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F8A2718-938C-8F40-B71D-22A253AF1DED}"/>
              </a:ext>
            </a:extLst>
          </p:cNvPr>
          <p:cNvSpPr/>
          <p:nvPr/>
        </p:nvSpPr>
        <p:spPr>
          <a:xfrm>
            <a:off x="638024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&amp; Fast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E4F450D-2DE9-3845-BCC8-86F487BB6299}"/>
              </a:ext>
            </a:extLst>
          </p:cNvPr>
          <p:cNvSpPr/>
          <p:nvPr/>
        </p:nvSpPr>
        <p:spPr>
          <a:xfrm>
            <a:off x="9314364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Reliable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F8C8F19-840E-EC4E-BC90-B9D65C8C47CB}"/>
              </a:ext>
            </a:extLst>
          </p:cNvPr>
          <p:cNvSpPr/>
          <p:nvPr/>
        </p:nvSpPr>
        <p:spPr>
          <a:xfrm>
            <a:off x="12248485" y="5604575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Tracked for Audit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F3A0713-15CB-6446-A011-91ECDB49170E}"/>
              </a:ext>
            </a:extLst>
          </p:cNvPr>
          <p:cNvSpPr/>
          <p:nvPr/>
        </p:nvSpPr>
        <p:spPr>
          <a:xfrm>
            <a:off x="9562410" y="1225377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DevOps / CI CD for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2BD69B10-0483-1D4B-97FA-4A547E11389B}"/>
              </a:ext>
            </a:extLst>
          </p:cNvPr>
          <p:cNvSpPr/>
          <p:nvPr/>
        </p:nvSpPr>
        <p:spPr>
          <a:xfrm>
            <a:off x="9606065" y="1920639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Scale-Up and Scale-Down On-Demand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9839BD1-5F39-EA4C-94DA-C44AF018DCF3}"/>
              </a:ext>
            </a:extLst>
          </p:cNvPr>
          <p:cNvSpPr txBox="1"/>
          <p:nvPr/>
        </p:nvSpPr>
        <p:spPr>
          <a:xfrm>
            <a:off x="4244203" y="997808"/>
            <a:ext cx="963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67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41" grpId="0"/>
      <p:bldP spid="42" grpId="0"/>
      <p:bldP spid="43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80282F-8EAE-1045-BFE1-E3EF0E88AF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 dirty="0"/>
              <a:t>@Kalyan Reddy Daida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2C57E0-CA8A-B641-A3FB-0850FCC72D2F}"/>
              </a:ext>
            </a:extLst>
          </p:cNvPr>
          <p:cNvSpPr/>
          <p:nvPr/>
        </p:nvSpPr>
        <p:spPr>
          <a:xfrm>
            <a:off x="5941423" y="978173"/>
            <a:ext cx="2791097" cy="1397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On </a:t>
            </a:r>
          </a:p>
          <a:p>
            <a:pPr algn="ctr"/>
            <a:r>
              <a:rPr lang="en-US" dirty="0"/>
              <a:t>AWS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5890DAB-65B6-8843-B3A2-5A4A71CA70E7}"/>
              </a:ext>
            </a:extLst>
          </p:cNvPr>
          <p:cNvSpPr/>
          <p:nvPr/>
        </p:nvSpPr>
        <p:spPr>
          <a:xfrm>
            <a:off x="185058" y="1099486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VPC 3-Tier Architecture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47616B-F0C0-9746-B30A-2B918FBEEA06}"/>
              </a:ext>
            </a:extLst>
          </p:cNvPr>
          <p:cNvSpPr/>
          <p:nvPr/>
        </p:nvSpPr>
        <p:spPr>
          <a:xfrm>
            <a:off x="185058" y="1817940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EC2 Instances &amp; Security Groups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E6D1C5-E87D-AF47-AA9D-6D0392A143F3}"/>
              </a:ext>
            </a:extLst>
          </p:cNvPr>
          <p:cNvSpPr/>
          <p:nvPr/>
        </p:nvSpPr>
        <p:spPr>
          <a:xfrm>
            <a:off x="185058" y="253639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Classic Load Balancer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BFEBE9-F871-0E41-9116-2ACFF26F2CE7}"/>
              </a:ext>
            </a:extLst>
          </p:cNvPr>
          <p:cNvSpPr/>
          <p:nvPr/>
        </p:nvSpPr>
        <p:spPr>
          <a:xfrm>
            <a:off x="185058" y="3265734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Application Load Balancer ALB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B060BD6-E727-1643-9A81-118C67C915AC}"/>
              </a:ext>
            </a:extLst>
          </p:cNvPr>
          <p:cNvSpPr/>
          <p:nvPr/>
        </p:nvSpPr>
        <p:spPr>
          <a:xfrm>
            <a:off x="185058" y="3984188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Context-Path based Routing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628141-CBAC-5346-A269-83BA947CBF54}"/>
              </a:ext>
            </a:extLst>
          </p:cNvPr>
          <p:cNvSpPr/>
          <p:nvPr/>
        </p:nvSpPr>
        <p:spPr>
          <a:xfrm>
            <a:off x="185058" y="4691756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Host-Header based Routing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991959-5CB8-BD4B-8B9A-520602BAEBA7}"/>
              </a:ext>
            </a:extLst>
          </p:cNvPr>
          <p:cNvSpPr/>
          <p:nvPr/>
        </p:nvSpPr>
        <p:spPr>
          <a:xfrm>
            <a:off x="185058" y="539932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Custom HTTP Header &amp; Query String Redirects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85A50DF-C762-5843-8EE4-CFA3C5C88298}"/>
              </a:ext>
            </a:extLst>
          </p:cNvPr>
          <p:cNvSpPr/>
          <p:nvPr/>
        </p:nvSpPr>
        <p:spPr>
          <a:xfrm>
            <a:off x="185058" y="6106892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DNS to DB Implementation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ED748A-BE25-344B-B5C5-68D13B651F8A}"/>
              </a:ext>
            </a:extLst>
          </p:cNvPr>
          <p:cNvSpPr/>
          <p:nvPr/>
        </p:nvSpPr>
        <p:spPr>
          <a:xfrm>
            <a:off x="9002487" y="1099486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Autoscaling with Launch Configuration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591F761-D352-A44C-96CB-4D5D7E4D0078}"/>
              </a:ext>
            </a:extLst>
          </p:cNvPr>
          <p:cNvSpPr/>
          <p:nvPr/>
        </p:nvSpPr>
        <p:spPr>
          <a:xfrm>
            <a:off x="9002487" y="1817940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Autoscaling with Launch Templates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0A1FEC0-143A-044F-BED8-DAF195607B9C}"/>
              </a:ext>
            </a:extLst>
          </p:cNvPr>
          <p:cNvSpPr/>
          <p:nvPr/>
        </p:nvSpPr>
        <p:spPr>
          <a:xfrm>
            <a:off x="9002487" y="253639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Network Load Balancer with TCP &amp; TLS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931D97D-1F3A-5C4D-834A-41E1D0272144}"/>
              </a:ext>
            </a:extLst>
          </p:cNvPr>
          <p:cNvSpPr/>
          <p:nvPr/>
        </p:nvSpPr>
        <p:spPr>
          <a:xfrm>
            <a:off x="9002487" y="3265734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Alarms for ALB, ASG and CIS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CCCF5DB-CA0B-8849-821D-B83E909FE3D3}"/>
              </a:ext>
            </a:extLst>
          </p:cNvPr>
          <p:cNvSpPr/>
          <p:nvPr/>
        </p:nvSpPr>
        <p:spPr>
          <a:xfrm>
            <a:off x="9002487" y="3984188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Modules – Leverage Public Registry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3284336-3F86-E947-9634-89FBFF67B55E}"/>
              </a:ext>
            </a:extLst>
          </p:cNvPr>
          <p:cNvSpPr/>
          <p:nvPr/>
        </p:nvSpPr>
        <p:spPr>
          <a:xfrm>
            <a:off x="9002487" y="4691756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Modules – Build from scratch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D9A416-7E10-7843-837E-E4116F44F7CA}"/>
              </a:ext>
            </a:extLst>
          </p:cNvPr>
          <p:cNvSpPr/>
          <p:nvPr/>
        </p:nvSpPr>
        <p:spPr>
          <a:xfrm>
            <a:off x="9002487" y="539932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Storage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56C9CF8-5A98-1D4E-BBCA-D5CC224713D5}"/>
              </a:ext>
            </a:extLst>
          </p:cNvPr>
          <p:cNvSpPr/>
          <p:nvPr/>
        </p:nvSpPr>
        <p:spPr>
          <a:xfrm>
            <a:off x="9002487" y="6106892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FBF62AB-964F-9F40-B543-92370544BB9B}"/>
              </a:ext>
            </a:extLst>
          </p:cNvPr>
          <p:cNvSpPr/>
          <p:nvPr/>
        </p:nvSpPr>
        <p:spPr>
          <a:xfrm>
            <a:off x="185057" y="6809753"/>
            <a:ext cx="14173201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IaC</a:t>
            </a:r>
            <a:r>
              <a:rPr lang="en-US" dirty="0"/>
              <a:t> DevOps with AWS </a:t>
            </a:r>
            <a:r>
              <a:rPr lang="en-US" dirty="0" err="1"/>
              <a:t>CodePipeline</a:t>
            </a:r>
            <a:r>
              <a:rPr lang="en-US" dirty="0"/>
              <a:t> for Terraform Project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FDE502-F85D-0242-B4E1-A7BC3B3700E4}"/>
              </a:ext>
            </a:extLst>
          </p:cNvPr>
          <p:cNvSpPr/>
          <p:nvPr/>
        </p:nvSpPr>
        <p:spPr>
          <a:xfrm>
            <a:off x="5876108" y="2436068"/>
            <a:ext cx="2791097" cy="1397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Real-World</a:t>
            </a:r>
          </a:p>
          <a:p>
            <a:pPr algn="ctr"/>
            <a:r>
              <a:rPr lang="en-US" dirty="0"/>
              <a:t>Approach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853180D-5BFD-CA42-A871-710DE142AD14}"/>
              </a:ext>
            </a:extLst>
          </p:cNvPr>
          <p:cNvSpPr/>
          <p:nvPr/>
        </p:nvSpPr>
        <p:spPr>
          <a:xfrm>
            <a:off x="5876108" y="3893963"/>
            <a:ext cx="2791097" cy="1397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by Step Documentation</a:t>
            </a:r>
          </a:p>
          <a:p>
            <a:pPr algn="ctr"/>
            <a:r>
              <a:rPr lang="en-US" dirty="0"/>
              <a:t>On GitHub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E52167F-8F14-EB46-9D7B-17A9747372C3}"/>
              </a:ext>
            </a:extLst>
          </p:cNvPr>
          <p:cNvSpPr/>
          <p:nvPr/>
        </p:nvSpPr>
        <p:spPr>
          <a:xfrm>
            <a:off x="5876108" y="5351858"/>
            <a:ext cx="2791097" cy="1397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Incremental way to Build Complex Infra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AE2CC87-D36A-6740-A07B-7C57A7CAEF44}"/>
              </a:ext>
            </a:extLst>
          </p:cNvPr>
          <p:cNvSpPr/>
          <p:nvPr/>
        </p:nvSpPr>
        <p:spPr>
          <a:xfrm>
            <a:off x="185057" y="286931"/>
            <a:ext cx="14173201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Fundamentals (Commands, Language, Settings, Providers, Resources, Variables, </a:t>
            </a:r>
            <a:r>
              <a:rPr lang="en-US" dirty="0" err="1"/>
              <a:t>Datasources</a:t>
            </a:r>
            <a:r>
              <a:rPr lang="en-US" dirty="0"/>
              <a:t>, Meta-Arguments)</a:t>
            </a:r>
          </a:p>
        </p:txBody>
      </p:sp>
    </p:spTree>
    <p:extLst>
      <p:ext uri="{BB962C8B-B14F-4D97-AF65-F5344CB8AC3E}">
        <p14:creationId xmlns:p14="http://schemas.microsoft.com/office/powerpoint/2010/main" val="171491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F72DF5-E2A4-B448-8523-207D2E2EFC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68C97D-2868-C240-90D7-4C57DA1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7CF545-2F6F-944B-8A24-C4F90440E905}"/>
              </a:ext>
            </a:extLst>
          </p:cNvPr>
          <p:cNvSpPr/>
          <p:nvPr/>
        </p:nvSpPr>
        <p:spPr>
          <a:xfrm>
            <a:off x="251209" y="1678075"/>
            <a:ext cx="2622620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Visibility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811D54-EB7E-5E46-BCB4-592E1FDBE761}"/>
              </a:ext>
            </a:extLst>
          </p:cNvPr>
          <p:cNvSpPr/>
          <p:nvPr/>
        </p:nvSpPr>
        <p:spPr>
          <a:xfrm>
            <a:off x="3096567" y="1678075"/>
            <a:ext cx="11282624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IaC</a:t>
            </a:r>
            <a:r>
              <a:rPr lang="en-US" dirty="0"/>
              <a:t> serves as a very </a:t>
            </a:r>
            <a:r>
              <a:rPr lang="en-US" dirty="0">
                <a:solidFill>
                  <a:srgbClr val="FFFF00"/>
                </a:solidFill>
              </a:rPr>
              <a:t>clear reference </a:t>
            </a:r>
            <a:r>
              <a:rPr lang="en-US" dirty="0"/>
              <a:t>of what resources we created, and what their settings are. We don’t have to </a:t>
            </a:r>
            <a:r>
              <a:rPr lang="en-US" dirty="0">
                <a:solidFill>
                  <a:srgbClr val="FFFF00"/>
                </a:solidFill>
              </a:rPr>
              <a:t>navigate</a:t>
            </a:r>
            <a:r>
              <a:rPr lang="en-US" dirty="0"/>
              <a:t> to the web console to check the parameters.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04048F-C4AC-EA46-954A-15E0384D754B}"/>
              </a:ext>
            </a:extLst>
          </p:cNvPr>
          <p:cNvSpPr/>
          <p:nvPr/>
        </p:nvSpPr>
        <p:spPr>
          <a:xfrm>
            <a:off x="251209" y="270840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Stability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34DCC3-8D57-D04B-B9FA-216FAE65E1A5}"/>
              </a:ext>
            </a:extLst>
          </p:cNvPr>
          <p:cNvSpPr/>
          <p:nvPr/>
        </p:nvSpPr>
        <p:spPr>
          <a:xfrm>
            <a:off x="3096567" y="2708407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you </a:t>
            </a:r>
            <a:r>
              <a:rPr lang="en-IN" dirty="0">
                <a:solidFill>
                  <a:srgbClr val="FF0000"/>
                </a:solidFill>
              </a:rPr>
              <a:t>accidentally</a:t>
            </a:r>
            <a:r>
              <a:rPr lang="en-IN" dirty="0"/>
              <a:t> change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setting or delete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resource in the web console you can </a:t>
            </a:r>
            <a:r>
              <a:rPr lang="en-IN" dirty="0">
                <a:solidFill>
                  <a:srgbClr val="FF0000"/>
                </a:solidFill>
              </a:rPr>
              <a:t>break things</a:t>
            </a:r>
            <a:r>
              <a:rPr lang="en-IN" dirty="0"/>
              <a:t>. </a:t>
            </a:r>
            <a:r>
              <a:rPr lang="en-IN" dirty="0" err="1"/>
              <a:t>IaC</a:t>
            </a:r>
            <a:r>
              <a:rPr lang="en-IN" dirty="0"/>
              <a:t> helps </a:t>
            </a:r>
            <a:r>
              <a:rPr lang="en-IN" dirty="0">
                <a:solidFill>
                  <a:srgbClr val="FFFF00"/>
                </a:solidFill>
              </a:rPr>
              <a:t>solve this</a:t>
            </a:r>
            <a:r>
              <a:rPr lang="en-IN" dirty="0"/>
              <a:t>, especially when it is combined with </a:t>
            </a:r>
            <a:r>
              <a:rPr lang="en-IN" dirty="0">
                <a:solidFill>
                  <a:srgbClr val="FFFF00"/>
                </a:solidFill>
              </a:rPr>
              <a:t>version control, </a:t>
            </a:r>
            <a:r>
              <a:rPr lang="en-IN" dirty="0"/>
              <a:t>such as Git.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3E34FA-623E-1B41-AB06-D693719D4E12}"/>
              </a:ext>
            </a:extLst>
          </p:cNvPr>
          <p:cNvSpPr/>
          <p:nvPr/>
        </p:nvSpPr>
        <p:spPr>
          <a:xfrm>
            <a:off x="251209" y="395574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Scalability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29D9E82-F461-A144-9A68-AB14CF476637}"/>
              </a:ext>
            </a:extLst>
          </p:cNvPr>
          <p:cNvSpPr/>
          <p:nvPr/>
        </p:nvSpPr>
        <p:spPr>
          <a:xfrm>
            <a:off x="3096567" y="3954402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With </a:t>
            </a:r>
            <a:r>
              <a:rPr lang="en-IN" dirty="0" err="1"/>
              <a:t>IaC</a:t>
            </a:r>
            <a:r>
              <a:rPr lang="en-IN" dirty="0"/>
              <a:t> we can </a:t>
            </a:r>
            <a:r>
              <a:rPr lang="en-IN" dirty="0">
                <a:solidFill>
                  <a:srgbClr val="FFFF00"/>
                </a:solidFill>
              </a:rPr>
              <a:t>write it once </a:t>
            </a:r>
            <a:r>
              <a:rPr lang="en-IN" dirty="0"/>
              <a:t>and then </a:t>
            </a:r>
            <a:r>
              <a:rPr lang="en-IN" dirty="0">
                <a:solidFill>
                  <a:srgbClr val="FFFF00"/>
                </a:solidFill>
              </a:rPr>
              <a:t>reuse it many times</a:t>
            </a:r>
            <a:r>
              <a:rPr lang="en-IN" dirty="0"/>
              <a:t>. This means that one well written template can be used as the </a:t>
            </a:r>
            <a:r>
              <a:rPr lang="en-IN" dirty="0">
                <a:solidFill>
                  <a:srgbClr val="FFFF00"/>
                </a:solidFill>
              </a:rPr>
              <a:t>basis for multiple services</a:t>
            </a:r>
            <a:r>
              <a:rPr lang="en-IN" dirty="0"/>
              <a:t>, in multiple regions around the world, making it much easier to horizontally scale.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86B4E0-8323-4745-8BF1-A5386365F346}"/>
              </a:ext>
            </a:extLst>
          </p:cNvPr>
          <p:cNvSpPr/>
          <p:nvPr/>
        </p:nvSpPr>
        <p:spPr>
          <a:xfrm>
            <a:off x="251209" y="520307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Security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7C22AC-1ED9-E14B-B826-78AB19F1C473}"/>
              </a:ext>
            </a:extLst>
          </p:cNvPr>
          <p:cNvSpPr/>
          <p:nvPr/>
        </p:nvSpPr>
        <p:spPr>
          <a:xfrm>
            <a:off x="3096567" y="5185324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Once again </a:t>
            </a:r>
            <a:r>
              <a:rPr lang="en-IN" dirty="0" err="1"/>
              <a:t>IaC</a:t>
            </a:r>
            <a:r>
              <a:rPr lang="en-IN" dirty="0"/>
              <a:t> gives you a </a:t>
            </a:r>
            <a:r>
              <a:rPr lang="en-IN" dirty="0">
                <a:solidFill>
                  <a:srgbClr val="FFFF00"/>
                </a:solidFill>
              </a:rPr>
              <a:t>unified template </a:t>
            </a:r>
            <a:r>
              <a:rPr lang="en-IN" dirty="0"/>
              <a:t>for how to deploy our architecture. If we create one well </a:t>
            </a:r>
            <a:r>
              <a:rPr lang="en-IN" dirty="0">
                <a:solidFill>
                  <a:srgbClr val="FFFF00"/>
                </a:solidFill>
              </a:rPr>
              <a:t>secured architecture </a:t>
            </a:r>
            <a:r>
              <a:rPr lang="en-IN" dirty="0"/>
              <a:t>we can reuse it multiple times, and know that each deployed version is following the same settings.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453332F-02DD-144C-8F6C-908A5592C22F}"/>
              </a:ext>
            </a:extLst>
          </p:cNvPr>
          <p:cNvSpPr/>
          <p:nvPr/>
        </p:nvSpPr>
        <p:spPr>
          <a:xfrm>
            <a:off x="251209" y="645041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Audit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F13A99E-2442-234B-8CCB-DD4AE10F4FF8}"/>
              </a:ext>
            </a:extLst>
          </p:cNvPr>
          <p:cNvSpPr/>
          <p:nvPr/>
        </p:nvSpPr>
        <p:spPr>
          <a:xfrm>
            <a:off x="3096567" y="6416246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not only creates resources it also </a:t>
            </a:r>
            <a:r>
              <a:rPr lang="en-IN" dirty="0">
                <a:solidFill>
                  <a:srgbClr val="FFFF00"/>
                </a:solidFill>
              </a:rPr>
              <a:t>maintains the record </a:t>
            </a:r>
            <a:r>
              <a:rPr lang="en-IN" dirty="0"/>
              <a:t>of what is created in real world cloud environments using its State files.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A85C33-9865-D442-AE9A-5A3192F0D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467942-A801-B847-9699-BC9CC319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5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9638A-EF31-CD44-A02C-38636784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0" y="1845264"/>
            <a:ext cx="12337531" cy="50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91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4B4485-765E-3647-87A1-D7854AB2E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EC71B-C245-8C4E-B586-4C5A669C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1 Year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B353-566F-8347-AD79-9187A853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1832596"/>
            <a:ext cx="12618720" cy="511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8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086" y="2801757"/>
            <a:ext cx="7198685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Installation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49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B97CD6-2D50-BB46-A3D7-E49A406B71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D38FD7-7C45-E944-B37A-FD3ECD38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Installation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3EEFF-264F-7A4C-BABA-633BDD6EAC4E}"/>
              </a:ext>
            </a:extLst>
          </p:cNvPr>
          <p:cNvSpPr/>
          <p:nvPr/>
        </p:nvSpPr>
        <p:spPr>
          <a:xfrm>
            <a:off x="249382" y="2005413"/>
            <a:ext cx="2493819" cy="9663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CLI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3AD80F-EC02-CB45-B220-66779EB7DC04}"/>
              </a:ext>
            </a:extLst>
          </p:cNvPr>
          <p:cNvSpPr/>
          <p:nvPr/>
        </p:nvSpPr>
        <p:spPr>
          <a:xfrm>
            <a:off x="4109599" y="2001567"/>
            <a:ext cx="2493819" cy="966355"/>
          </a:xfrm>
          <a:prstGeom prst="rect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AWS CLI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409BC-89C9-D34F-A3E5-578D630C6A18}"/>
              </a:ext>
            </a:extLst>
          </p:cNvPr>
          <p:cNvSpPr/>
          <p:nvPr/>
        </p:nvSpPr>
        <p:spPr>
          <a:xfrm>
            <a:off x="8364678" y="2001568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VS Code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58071-0016-B24A-A876-859389F67752}"/>
              </a:ext>
            </a:extLst>
          </p:cNvPr>
          <p:cNvSpPr/>
          <p:nvPr/>
        </p:nvSpPr>
        <p:spPr>
          <a:xfrm>
            <a:off x="11887199" y="2005412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/>
              <a:t>Terraform plugin for VS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DFFC6-F322-6C4B-92E8-9B749A9EC189}"/>
              </a:ext>
            </a:extLst>
          </p:cNvPr>
          <p:cNvSpPr/>
          <p:nvPr/>
        </p:nvSpPr>
        <p:spPr>
          <a:xfrm>
            <a:off x="249382" y="3511678"/>
            <a:ext cx="14131636" cy="7732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 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C0745-D431-084F-ABB5-DC0A4D2BB587}"/>
              </a:ext>
            </a:extLst>
          </p:cNvPr>
          <p:cNvSpPr/>
          <p:nvPr/>
        </p:nvSpPr>
        <p:spPr>
          <a:xfrm>
            <a:off x="249382" y="5779472"/>
            <a:ext cx="14131636" cy="773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Linux 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13117F-2CDF-1F4A-905E-D674590F591E}"/>
              </a:ext>
            </a:extLst>
          </p:cNvPr>
          <p:cNvSpPr/>
          <p:nvPr/>
        </p:nvSpPr>
        <p:spPr>
          <a:xfrm>
            <a:off x="249382" y="4645575"/>
            <a:ext cx="14131636" cy="7732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Windows OS</a:t>
            </a:r>
          </a:p>
        </p:txBody>
      </p:sp>
    </p:spTree>
    <p:extLst>
      <p:ext uri="{BB962C8B-B14F-4D97-AF65-F5344CB8AC3E}">
        <p14:creationId xmlns:p14="http://schemas.microsoft.com/office/powerpoint/2010/main" val="24998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Command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5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15468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944716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1309254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1309254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1309254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1309254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1309254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97AF1-5C1C-0048-A78D-3A72CA11CA19}"/>
              </a:ext>
            </a:extLst>
          </p:cNvPr>
          <p:cNvSpPr/>
          <p:nvPr/>
        </p:nvSpPr>
        <p:spPr>
          <a:xfrm>
            <a:off x="135083" y="3532909"/>
            <a:ext cx="2535382" cy="4010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Used to Initialize a working directory containing terraform config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This is the first command that should be run after writing a new Terraform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Downloads </a:t>
            </a:r>
            <a:r>
              <a:rPr lang="en-IN" sz="1900" dirty="0">
                <a:solidFill>
                  <a:srgbClr val="FFFF00"/>
                </a:solidFill>
              </a:rPr>
              <a:t>Providers</a:t>
            </a:r>
            <a:endParaRPr lang="en-US" sz="19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0460A0-E145-FF4E-A86D-3C0C48402798}"/>
              </a:ext>
            </a:extLst>
          </p:cNvPr>
          <p:cNvSpPr/>
          <p:nvPr/>
        </p:nvSpPr>
        <p:spPr>
          <a:xfrm>
            <a:off x="3001241" y="3532908"/>
            <a:ext cx="2535382" cy="4010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Validates the terraform configurations files in that respective directory to ensure they are </a:t>
            </a:r>
            <a:r>
              <a:rPr lang="en-US" sz="2000" dirty="0">
                <a:solidFill>
                  <a:srgbClr val="FFFF00"/>
                </a:solidFill>
              </a:rPr>
              <a:t>syntactically valid and internally consistent.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57BB7F-D76F-5C45-AFC3-7EFF8C1C080D}"/>
              </a:ext>
            </a:extLst>
          </p:cNvPr>
          <p:cNvSpPr/>
          <p:nvPr/>
        </p:nvSpPr>
        <p:spPr>
          <a:xfrm>
            <a:off x="5813713" y="3543297"/>
            <a:ext cx="2535382" cy="40108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Creates an execution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Terraform performs a refresh and determines what actions are necessary to achieve the </a:t>
            </a:r>
            <a:r>
              <a:rPr lang="en-US" sz="2000" dirty="0">
                <a:solidFill>
                  <a:srgbClr val="FFFF00"/>
                </a:solidFill>
              </a:rPr>
              <a:t>desired state </a:t>
            </a:r>
            <a:r>
              <a:rPr lang="en-US" sz="2000" dirty="0"/>
              <a:t>specified in configuration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2E1547-D5E2-F24E-B189-1D9E635BB5E2}"/>
              </a:ext>
            </a:extLst>
          </p:cNvPr>
          <p:cNvSpPr/>
          <p:nvPr/>
        </p:nvSpPr>
        <p:spPr>
          <a:xfrm>
            <a:off x="8626185" y="3532907"/>
            <a:ext cx="2535382" cy="4010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to apply the changes required </a:t>
            </a:r>
            <a:r>
              <a:rPr lang="en-US" sz="2000" dirty="0">
                <a:solidFill>
                  <a:srgbClr val="FFFF00"/>
                </a:solidFill>
              </a:rPr>
              <a:t>to reach the desired state</a:t>
            </a:r>
            <a:r>
              <a:rPr lang="en-US" sz="2000" dirty="0"/>
              <a:t> of the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default, apply scans the current directory for the configuration and applies the changes appropriately.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794B5E-6FBE-B841-B471-8F0A441CCFDB}"/>
              </a:ext>
            </a:extLst>
          </p:cNvPr>
          <p:cNvSpPr/>
          <p:nvPr/>
        </p:nvSpPr>
        <p:spPr>
          <a:xfrm>
            <a:off x="11435193" y="3532906"/>
            <a:ext cx="2535382" cy="4010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Used to destroy the Terraform-managed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will ask for confirmation before destroying.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C04A9AB-1307-5548-87DE-B927514C2815}"/>
              </a:ext>
            </a:extLst>
          </p:cNvPr>
          <p:cNvSpPr/>
          <p:nvPr/>
        </p:nvSpPr>
        <p:spPr>
          <a:xfrm>
            <a:off x="135083" y="103051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9578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Language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51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C2F4B2-02D4-C347-9F09-F60184E955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A191D-FF0F-AB47-87D5-8DA911291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77" y="1805971"/>
            <a:ext cx="7587442" cy="5590922"/>
          </a:xfrm>
        </p:spPr>
        <p:txBody>
          <a:bodyPr/>
          <a:lstStyle/>
          <a:p>
            <a:r>
              <a:rPr lang="en-IN" dirty="0"/>
              <a:t>Code in the Terraform language is stored in </a:t>
            </a:r>
            <a:r>
              <a:rPr lang="en-IN" dirty="0">
                <a:solidFill>
                  <a:srgbClr val="7030A0"/>
                </a:solidFill>
              </a:rPr>
              <a:t>plain text files </a:t>
            </a:r>
            <a:r>
              <a:rPr lang="en-IN" dirty="0"/>
              <a:t>with the </a:t>
            </a:r>
            <a:r>
              <a:rPr lang="en-IN" dirty="0">
                <a:solidFill>
                  <a:srgbClr val="7030A0"/>
                </a:solidFill>
              </a:rPr>
              <a:t>.</a:t>
            </a:r>
            <a:r>
              <a:rPr lang="en-IN" dirty="0" err="1">
                <a:solidFill>
                  <a:srgbClr val="7030A0"/>
                </a:solidFill>
              </a:rPr>
              <a:t>tf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/>
              <a:t>file extension.</a:t>
            </a:r>
            <a:r>
              <a:rPr lang="en-US" dirty="0"/>
              <a:t> </a:t>
            </a:r>
          </a:p>
          <a:p>
            <a:r>
              <a:rPr lang="en-US" dirty="0"/>
              <a:t>There is also a </a:t>
            </a:r>
            <a:r>
              <a:rPr lang="en-US" dirty="0">
                <a:solidFill>
                  <a:srgbClr val="7030A0"/>
                </a:solidFill>
              </a:rPr>
              <a:t>JSON-based</a:t>
            </a:r>
            <a:r>
              <a:rPr lang="en-US" dirty="0"/>
              <a:t> variant of the language that is named with the 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tf.json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/>
              <a:t>file extension.</a:t>
            </a:r>
          </a:p>
          <a:p>
            <a:r>
              <a:rPr lang="en-US" dirty="0"/>
              <a:t>We can call the files containing terraform code as </a:t>
            </a:r>
            <a:r>
              <a:rPr lang="en-US" dirty="0">
                <a:solidFill>
                  <a:srgbClr val="7030A0"/>
                </a:solidFill>
              </a:rPr>
              <a:t>Terraform Configuration Files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Terraform Manifests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5068FD-443E-D34C-A77E-96C0DCBB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E87AB-8771-654B-88F7-ADFFD2E5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245" y="2202295"/>
            <a:ext cx="5410200" cy="4406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7CC8FE-8F43-144B-B944-990081424BA0}"/>
              </a:ext>
            </a:extLst>
          </p:cNvPr>
          <p:cNvSpPr/>
          <p:nvPr/>
        </p:nvSpPr>
        <p:spPr>
          <a:xfrm>
            <a:off x="9133609" y="2909455"/>
            <a:ext cx="2992582" cy="3532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E0C017A-8ED3-6945-9950-366F4B2EEE1E}"/>
              </a:ext>
            </a:extLst>
          </p:cNvPr>
          <p:cNvSpPr/>
          <p:nvPr/>
        </p:nvSpPr>
        <p:spPr>
          <a:xfrm>
            <a:off x="10416886" y="1280635"/>
            <a:ext cx="3418609" cy="710135"/>
          </a:xfrm>
          <a:prstGeom prst="wedgeRoundRectCallout">
            <a:avLst>
              <a:gd name="adj1" fmla="val 2573"/>
              <a:gd name="adj2" fmla="val 211094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Working Directory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F3A6789-BD6D-D049-85CB-DD818FC14627}"/>
              </a:ext>
            </a:extLst>
          </p:cNvPr>
          <p:cNvSpPr/>
          <p:nvPr/>
        </p:nvSpPr>
        <p:spPr>
          <a:xfrm>
            <a:off x="8780318" y="6886040"/>
            <a:ext cx="3699163" cy="748145"/>
          </a:xfrm>
          <a:prstGeom prst="wedgeRoundRectCallout">
            <a:avLst>
              <a:gd name="adj1" fmla="val -36844"/>
              <a:gd name="adj2" fmla="val -10000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 ending with 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as extension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FF0C07-4B81-154F-978A-FF6E03FB2A72}"/>
              </a:ext>
            </a:extLst>
          </p:cNvPr>
          <p:cNvSpPr/>
          <p:nvPr/>
        </p:nvSpPr>
        <p:spPr>
          <a:xfrm>
            <a:off x="9268691" y="3335481"/>
            <a:ext cx="4355869" cy="3200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6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12491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AC7CBA-A254-904C-8AC0-2F0C5C6AAC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079C-BF26-4E4B-84F5-6D8D02F8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9" y="129446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A4675A-E4BA-D241-989C-6FAA372EB933}"/>
              </a:ext>
            </a:extLst>
          </p:cNvPr>
          <p:cNvSpPr/>
          <p:nvPr/>
        </p:nvSpPr>
        <p:spPr>
          <a:xfrm>
            <a:off x="10796150" y="21225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5B43F1-5D94-174F-8068-DAE6132D8D38}"/>
              </a:ext>
            </a:extLst>
          </p:cNvPr>
          <p:cNvSpPr/>
          <p:nvPr/>
        </p:nvSpPr>
        <p:spPr>
          <a:xfrm>
            <a:off x="10796150" y="323724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Arguments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62775-E0B5-1642-88FD-011EE4392E7F}"/>
              </a:ext>
            </a:extLst>
          </p:cNvPr>
          <p:cNvSpPr/>
          <p:nvPr/>
        </p:nvSpPr>
        <p:spPr>
          <a:xfrm>
            <a:off x="10796150" y="44451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Identifiers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28355-4D7F-7F45-8EDD-F4780BAAFAC5}"/>
              </a:ext>
            </a:extLst>
          </p:cNvPr>
          <p:cNvSpPr/>
          <p:nvPr/>
        </p:nvSpPr>
        <p:spPr>
          <a:xfrm>
            <a:off x="10796150" y="560230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Comments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10BAD-91D4-334B-82C1-E332D487F8E5}"/>
              </a:ext>
            </a:extLst>
          </p:cNvPr>
          <p:cNvSpPr/>
          <p:nvPr/>
        </p:nvSpPr>
        <p:spPr>
          <a:xfrm>
            <a:off x="379273" y="3846082"/>
            <a:ext cx="3953738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HCL – </a:t>
            </a:r>
            <a:r>
              <a:rPr lang="en-US" sz="2600" dirty="0" err="1"/>
              <a:t>HashiCorp</a:t>
            </a:r>
            <a:r>
              <a:rPr lang="en-US" sz="2600" dirty="0"/>
              <a:t> Language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A9258D-7F78-364A-88F5-996653A9CE6F}"/>
              </a:ext>
            </a:extLst>
          </p:cNvPr>
          <p:cNvSpPr/>
          <p:nvPr/>
        </p:nvSpPr>
        <p:spPr>
          <a:xfrm>
            <a:off x="6068290" y="3846082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ECAF25-B7F2-B745-884E-D5EECBBF9F7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333011" y="4189405"/>
            <a:ext cx="17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696D46-12C3-0D4D-BC02-5D0C78685AF5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8562109" y="2465909"/>
            <a:ext cx="2234041" cy="17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6B676D-A52F-824C-BF3D-FE6297566438}"/>
              </a:ext>
            </a:extLst>
          </p:cNvPr>
          <p:cNvCxnSpPr>
            <a:stCxn id="12" idx="3"/>
            <a:endCxn id="7" idx="1"/>
          </p:cNvCxnSpPr>
          <p:nvPr/>
        </p:nvCxnSpPr>
        <p:spPr>
          <a:xfrm flipV="1">
            <a:off x="8562109" y="3580566"/>
            <a:ext cx="2234041" cy="60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606647-7E54-C847-9369-DF1069247C96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8562109" y="4189405"/>
            <a:ext cx="2234041" cy="59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01121A-2F9F-B243-BF9A-0523F17AEC9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8562109" y="4189405"/>
            <a:ext cx="2234041" cy="175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2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42047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64" y="1408545"/>
            <a:ext cx="9232900" cy="4851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152393" y="4420754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Name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Identifier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518274-D2D2-1A4C-BB1D-5D91444F3288}"/>
              </a:ext>
            </a:extLst>
          </p:cNvPr>
          <p:cNvSpPr/>
          <p:nvPr/>
        </p:nvSpPr>
        <p:spPr>
          <a:xfrm>
            <a:off x="3283523" y="5101936"/>
            <a:ext cx="2597727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1F315-8CDB-074B-9C27-40B37C497D64}"/>
              </a:ext>
            </a:extLst>
          </p:cNvPr>
          <p:cNvSpPr/>
          <p:nvPr/>
        </p:nvSpPr>
        <p:spPr>
          <a:xfrm>
            <a:off x="6251859" y="5101936"/>
            <a:ext cx="4357255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AC771F-5AD7-EE4C-BA33-21C7018B8552}"/>
              </a:ext>
            </a:extLst>
          </p:cNvPr>
          <p:cNvSpPr/>
          <p:nvPr/>
        </p:nvSpPr>
        <p:spPr>
          <a:xfrm>
            <a:off x="12516423" y="4639540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Value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Expression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40B18E-1C54-F94E-AFE5-25E5ECD14AFF}"/>
              </a:ext>
            </a:extLst>
          </p:cNvPr>
          <p:cNvCxnSpPr>
            <a:stCxn id="11" idx="3"/>
          </p:cNvCxnSpPr>
          <p:nvPr/>
        </p:nvCxnSpPr>
        <p:spPr>
          <a:xfrm flipV="1">
            <a:off x="2116277" y="5340349"/>
            <a:ext cx="1167246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ECF984-F6EC-094E-9DA2-8978FE711215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10609114" y="5559135"/>
            <a:ext cx="190730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90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9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BB7A28-F196-CD49-815D-EA4C9FA67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7D2E22-0B1D-314F-B58F-84B112BF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256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9F112-A450-8242-8A18-055FC326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886" y="2731078"/>
            <a:ext cx="11722100" cy="476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3A1A5B-82F0-884A-B34C-9075ADD8D069}"/>
              </a:ext>
            </a:extLst>
          </p:cNvPr>
          <p:cNvSpPr/>
          <p:nvPr/>
        </p:nvSpPr>
        <p:spPr>
          <a:xfrm>
            <a:off x="4301836" y="1709287"/>
            <a:ext cx="9322724" cy="48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Line Comments with # or //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8CAD09-5BE0-8D4F-8539-C2C7170AB6E7}"/>
              </a:ext>
            </a:extLst>
          </p:cNvPr>
          <p:cNvCxnSpPr>
            <a:stCxn id="6" idx="2"/>
          </p:cNvCxnSpPr>
          <p:nvPr/>
        </p:nvCxnSpPr>
        <p:spPr>
          <a:xfrm flipH="1">
            <a:off x="6213764" y="2197659"/>
            <a:ext cx="2749434" cy="72218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08149E-C440-B747-ABB8-9C67029240DA}"/>
              </a:ext>
            </a:extLst>
          </p:cNvPr>
          <p:cNvCxnSpPr>
            <a:stCxn id="6" idx="2"/>
          </p:cNvCxnSpPr>
          <p:nvPr/>
        </p:nvCxnSpPr>
        <p:spPr>
          <a:xfrm>
            <a:off x="8963198" y="2197659"/>
            <a:ext cx="3173384" cy="158463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6A8AA-B812-7643-8140-1B8964AF7BEF}"/>
              </a:ext>
            </a:extLst>
          </p:cNvPr>
          <p:cNvSpPr/>
          <p:nvPr/>
        </p:nvSpPr>
        <p:spPr>
          <a:xfrm>
            <a:off x="93518" y="3331135"/>
            <a:ext cx="2493818" cy="1064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Multi-line comment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5AD1F1E-4E4E-0142-BCF2-7DB69252F118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1657350" y="4078431"/>
            <a:ext cx="1226127" cy="1859973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30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</p:spTree>
    <p:extLst>
      <p:ext uri="{BB962C8B-B14F-4D97-AF65-F5344CB8AC3E}">
        <p14:creationId xmlns:p14="http://schemas.microsoft.com/office/powerpoint/2010/main" val="4243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33" grpId="0" animBg="1"/>
      <p:bldP spid="3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 Blocks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55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3F669-C2E5-DE42-B776-116F17867F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FED319-B179-FA43-B43C-8436E7CC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656"/>
            <a:ext cx="12618720" cy="1188851"/>
          </a:xfrm>
        </p:spPr>
        <p:txBody>
          <a:bodyPr/>
          <a:lstStyle/>
          <a:p>
            <a:r>
              <a:rPr lang="en-US" dirty="0"/>
              <a:t>Terraform Basic Blocks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746B64-723C-DF4A-BC12-70A8B972BD18}"/>
              </a:ext>
            </a:extLst>
          </p:cNvPr>
          <p:cNvSpPr/>
          <p:nvPr/>
        </p:nvSpPr>
        <p:spPr>
          <a:xfrm>
            <a:off x="280554" y="1090133"/>
            <a:ext cx="3241964" cy="16313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38139E-F3CA-9742-A147-53CE3D5F8776}"/>
              </a:ext>
            </a:extLst>
          </p:cNvPr>
          <p:cNvSpPr/>
          <p:nvPr/>
        </p:nvSpPr>
        <p:spPr>
          <a:xfrm>
            <a:off x="5576456" y="1090133"/>
            <a:ext cx="3241964" cy="16313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A2A836-943A-D24B-969B-BCF84274F2A7}"/>
              </a:ext>
            </a:extLst>
          </p:cNvPr>
          <p:cNvSpPr/>
          <p:nvPr/>
        </p:nvSpPr>
        <p:spPr>
          <a:xfrm>
            <a:off x="10841182" y="1188835"/>
            <a:ext cx="3241964" cy="163137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A00140-A861-FE4D-AA1F-2174E94E47B7}"/>
              </a:ext>
            </a:extLst>
          </p:cNvPr>
          <p:cNvSpPr/>
          <p:nvPr/>
        </p:nvSpPr>
        <p:spPr>
          <a:xfrm>
            <a:off x="280554" y="3095579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block used to configure some </a:t>
            </a:r>
            <a:r>
              <a:rPr lang="en-US" dirty="0">
                <a:solidFill>
                  <a:srgbClr val="FFFF00"/>
                </a:solidFill>
              </a:rPr>
              <a:t>behaviors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37868B-5CDB-A64D-AE74-BC489886FC4E}"/>
              </a:ext>
            </a:extLst>
          </p:cNvPr>
          <p:cNvSpPr/>
          <p:nvPr/>
        </p:nvSpPr>
        <p:spPr>
          <a:xfrm>
            <a:off x="280554" y="3978787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Required Terraform Version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B0B5CF-C503-A049-BEF7-A4EBBCFC7858}"/>
              </a:ext>
            </a:extLst>
          </p:cNvPr>
          <p:cNvSpPr/>
          <p:nvPr/>
        </p:nvSpPr>
        <p:spPr>
          <a:xfrm>
            <a:off x="230331" y="481526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List Required Providers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467E2-AAE5-0646-8C8F-D84EFCFDCE3C}"/>
              </a:ext>
            </a:extLst>
          </p:cNvPr>
          <p:cNvSpPr/>
          <p:nvPr/>
        </p:nvSpPr>
        <p:spPr>
          <a:xfrm>
            <a:off x="230331" y="571925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Terraform Backend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48694-D47A-1641-B34B-51EF2DC29FCE}"/>
              </a:ext>
            </a:extLst>
          </p:cNvPr>
          <p:cNvSpPr/>
          <p:nvPr/>
        </p:nvSpPr>
        <p:spPr>
          <a:xfrm>
            <a:off x="5387686" y="3095579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6701EB-3FB6-0D45-A8DD-6ED795471644}"/>
              </a:ext>
            </a:extLst>
          </p:cNvPr>
          <p:cNvSpPr/>
          <p:nvPr/>
        </p:nvSpPr>
        <p:spPr>
          <a:xfrm>
            <a:off x="5387686" y="3978787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relies on providers to </a:t>
            </a:r>
            <a:r>
              <a:rPr lang="en-US" dirty="0">
                <a:solidFill>
                  <a:srgbClr val="FFFF00"/>
                </a:solidFill>
              </a:rPr>
              <a:t>interact</a:t>
            </a:r>
            <a:r>
              <a:rPr lang="en-US" dirty="0"/>
              <a:t> with Remote Systems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B5C6C-29F6-0044-996F-7BC4AD1C90F2}"/>
              </a:ext>
            </a:extLst>
          </p:cNvPr>
          <p:cNvSpPr/>
          <p:nvPr/>
        </p:nvSpPr>
        <p:spPr>
          <a:xfrm>
            <a:off x="5337463" y="481526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providers for Terraform to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providers &amp; use them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2CCF1-D9EE-C647-98C1-79D74209F857}"/>
              </a:ext>
            </a:extLst>
          </p:cNvPr>
          <p:cNvSpPr/>
          <p:nvPr/>
        </p:nvSpPr>
        <p:spPr>
          <a:xfrm>
            <a:off x="5337463" y="571925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configurations belong to </a:t>
            </a:r>
            <a:r>
              <a:rPr lang="en-US" dirty="0">
                <a:solidFill>
                  <a:srgbClr val="FFFF00"/>
                </a:solidFill>
              </a:rPr>
              <a:t>Root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E32033-117F-1646-B68A-BF0A172DE0BC}"/>
              </a:ext>
            </a:extLst>
          </p:cNvPr>
          <p:cNvSpPr/>
          <p:nvPr/>
        </p:nvSpPr>
        <p:spPr>
          <a:xfrm>
            <a:off x="10183091" y="310074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Resource Block describes one or more Infrastructure Objects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44D99-2D4F-3440-9BBC-EAD4369249B5}"/>
              </a:ext>
            </a:extLst>
          </p:cNvPr>
          <p:cNvSpPr/>
          <p:nvPr/>
        </p:nvSpPr>
        <p:spPr>
          <a:xfrm>
            <a:off x="10183090" y="3980490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Syntax: </a:t>
            </a:r>
          </a:p>
          <a:p>
            <a:pPr algn="ctr"/>
            <a:r>
              <a:rPr lang="en-US" dirty="0"/>
              <a:t>How to declare Resources?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906B9-152A-6D45-B4A7-D2DD7A953DDD}"/>
              </a:ext>
            </a:extLst>
          </p:cNvPr>
          <p:cNvSpPr/>
          <p:nvPr/>
        </p:nvSpPr>
        <p:spPr>
          <a:xfrm>
            <a:off x="10183090" y="481526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Behavior: </a:t>
            </a:r>
            <a:r>
              <a:rPr lang="en-US" dirty="0"/>
              <a:t>How Terraform handles resource declarations?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04333-80A2-AB4A-B39D-78F8476B60C4}"/>
              </a:ext>
            </a:extLst>
          </p:cNvPr>
          <p:cNvSpPr/>
          <p:nvPr/>
        </p:nvSpPr>
        <p:spPr>
          <a:xfrm>
            <a:off x="10183090" y="571925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Provisioners: </a:t>
            </a:r>
            <a:r>
              <a:rPr lang="en-US" dirty="0"/>
              <a:t>We can configure Resource post-creation actions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2F3E0E-2790-BA47-8C43-03017B90B0A2}"/>
              </a:ext>
            </a:extLst>
          </p:cNvPr>
          <p:cNvCxnSpPr>
            <a:cxnSpLocks/>
          </p:cNvCxnSpPr>
          <p:nvPr/>
        </p:nvCxnSpPr>
        <p:spPr>
          <a:xfrm>
            <a:off x="4572000" y="1306286"/>
            <a:ext cx="0" cy="511461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57641E-B67F-9D48-B7C4-D91F89BD7ABA}"/>
              </a:ext>
            </a:extLst>
          </p:cNvPr>
          <p:cNvCxnSpPr>
            <a:cxnSpLocks/>
          </p:cNvCxnSpPr>
          <p:nvPr/>
        </p:nvCxnSpPr>
        <p:spPr>
          <a:xfrm>
            <a:off x="9836727" y="1316334"/>
            <a:ext cx="0" cy="520504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8EDB652-28C5-0E45-8F6E-39FB5ADD5738}"/>
              </a:ext>
            </a:extLst>
          </p:cNvPr>
          <p:cNvSpPr/>
          <p:nvPr/>
        </p:nvSpPr>
        <p:spPr>
          <a:xfrm>
            <a:off x="579863" y="6722347"/>
            <a:ext cx="8753705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c1-versions.tf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35051FD-70BD-6743-9687-3C855D81C8F0}"/>
              </a:ext>
            </a:extLst>
          </p:cNvPr>
          <p:cNvSpPr/>
          <p:nvPr/>
        </p:nvSpPr>
        <p:spPr>
          <a:xfrm>
            <a:off x="10109535" y="6727999"/>
            <a:ext cx="4290533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c2-resource-name.tf</a:t>
            </a:r>
          </a:p>
        </p:txBody>
      </p:sp>
    </p:spTree>
    <p:extLst>
      <p:ext uri="{BB962C8B-B14F-4D97-AF65-F5344CB8AC3E}">
        <p14:creationId xmlns:p14="http://schemas.microsoft.com/office/powerpoint/2010/main" val="3104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8" y="325895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Block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61" y="1655616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396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EACE1F-75BF-0249-9ECE-1F3EC4A5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F0A0-999B-F943-A90A-30C54FCB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block can be called in 3 ways. All means the same. </a:t>
            </a:r>
          </a:p>
          <a:p>
            <a:pPr lvl="1"/>
            <a:r>
              <a:rPr lang="en-US" dirty="0"/>
              <a:t>Terraform Block</a:t>
            </a:r>
          </a:p>
          <a:p>
            <a:pPr lvl="1"/>
            <a:r>
              <a:rPr lang="en-US" dirty="0"/>
              <a:t>Terraform Settings Block</a:t>
            </a:r>
          </a:p>
          <a:p>
            <a:pPr lvl="1"/>
            <a:r>
              <a:rPr lang="en-US" dirty="0"/>
              <a:t>Terraform Configuration Block</a:t>
            </a:r>
          </a:p>
          <a:p>
            <a:r>
              <a:rPr lang="en-US" dirty="0"/>
              <a:t>Each terraform block can contain a number of settings related to </a:t>
            </a:r>
            <a:r>
              <a:rPr lang="en-US" dirty="0" err="1">
                <a:solidFill>
                  <a:srgbClr val="0070C0"/>
                </a:solidFill>
              </a:rPr>
              <a:t>Terraform's</a:t>
            </a:r>
            <a:r>
              <a:rPr lang="en-US" dirty="0">
                <a:solidFill>
                  <a:srgbClr val="0070C0"/>
                </a:solidFill>
              </a:rPr>
              <a:t> behavior</a:t>
            </a:r>
            <a:r>
              <a:rPr lang="en-US" dirty="0"/>
              <a:t>. </a:t>
            </a:r>
          </a:p>
          <a:p>
            <a:r>
              <a:rPr lang="en-US" b="1" dirty="0">
                <a:solidFill>
                  <a:srgbClr val="C00000"/>
                </a:solidFill>
              </a:rPr>
              <a:t>VERY VERY IMPORTANT TO MEMORIZE</a:t>
            </a:r>
          </a:p>
          <a:p>
            <a:pPr lvl="1"/>
            <a:r>
              <a:rPr lang="en-US" dirty="0"/>
              <a:t>Within a terraform block, </a:t>
            </a:r>
            <a:r>
              <a:rPr lang="en-US" dirty="0">
                <a:solidFill>
                  <a:srgbClr val="00B050"/>
                </a:solidFill>
              </a:rPr>
              <a:t>only constant values can be used</a:t>
            </a:r>
            <a:r>
              <a:rPr lang="en-US" dirty="0"/>
              <a:t>; arguments </a:t>
            </a:r>
            <a:r>
              <a:rPr lang="en-US" dirty="0">
                <a:solidFill>
                  <a:srgbClr val="C00000"/>
                </a:solidFill>
              </a:rPr>
              <a:t>may not refer </a:t>
            </a:r>
            <a:r>
              <a:rPr lang="en-US" dirty="0"/>
              <a:t>to named objects such as resources, input variables, </a:t>
            </a:r>
            <a:r>
              <a:rPr lang="en-US" dirty="0" err="1"/>
              <a:t>etc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may not use any </a:t>
            </a:r>
            <a:r>
              <a:rPr lang="en-US" dirty="0"/>
              <a:t>of the Terraform language built-in functions.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3C3697-B12A-174D-9504-B92B61D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Block</a:t>
            </a:r>
          </a:p>
        </p:txBody>
      </p:sp>
    </p:spTree>
    <p:extLst>
      <p:ext uri="{BB962C8B-B14F-4D97-AF65-F5344CB8AC3E}">
        <p14:creationId xmlns:p14="http://schemas.microsoft.com/office/powerpoint/2010/main" val="19394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C0938A-A336-A64D-B505-5180EE3A06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1B8AF0-DB77-0144-8D28-DECA5D72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9262"/>
            <a:ext cx="12618720" cy="1188851"/>
          </a:xfrm>
        </p:spPr>
        <p:txBody>
          <a:bodyPr/>
          <a:lstStyle/>
          <a:p>
            <a:r>
              <a:rPr lang="en-US" dirty="0"/>
              <a:t>Terraform Block from 0.13 onwards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A587D-C97C-0B4C-BB4A-BE9DE15E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672" y="1228113"/>
            <a:ext cx="4162209" cy="6091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816F0-39F5-DA42-800F-C960C31A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7" y="1610521"/>
            <a:ext cx="5444836" cy="55502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5981C3-69B0-6D4A-A00B-D7E5C162A9CB}"/>
              </a:ext>
            </a:extLst>
          </p:cNvPr>
          <p:cNvCxnSpPr>
            <a:cxnSpLocks/>
          </p:cNvCxnSpPr>
          <p:nvPr/>
        </p:nvCxnSpPr>
        <p:spPr>
          <a:xfrm>
            <a:off x="7315200" y="1028700"/>
            <a:ext cx="0" cy="629129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46DD066-B41A-3248-954C-199BD09F2B69}"/>
              </a:ext>
            </a:extLst>
          </p:cNvPr>
          <p:cNvSpPr/>
          <p:nvPr/>
        </p:nvSpPr>
        <p:spPr>
          <a:xfrm>
            <a:off x="9497291" y="1922318"/>
            <a:ext cx="3896590" cy="2400300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</p:spTree>
    <p:extLst>
      <p:ext uri="{BB962C8B-B14F-4D97-AF65-F5344CB8AC3E}">
        <p14:creationId xmlns:p14="http://schemas.microsoft.com/office/powerpoint/2010/main" val="20404489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D7A4E0-8EDE-AB42-B4CE-1068BA8E40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163112-8A0A-5A4B-9168-99C4D6F9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3" y="28889"/>
            <a:ext cx="4062845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Block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9C7139-FE83-7241-8F40-42F8E13AA9BE}"/>
              </a:ext>
            </a:extLst>
          </p:cNvPr>
          <p:cNvSpPr/>
          <p:nvPr/>
        </p:nvSpPr>
        <p:spPr>
          <a:xfrm>
            <a:off x="86593" y="3752390"/>
            <a:ext cx="2098963" cy="6650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5E555-9DC3-1F47-9D9A-30254C444AE4}"/>
              </a:ext>
            </a:extLst>
          </p:cNvPr>
          <p:cNvSpPr/>
          <p:nvPr/>
        </p:nvSpPr>
        <p:spPr>
          <a:xfrm>
            <a:off x="4267201" y="872422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Required Terraform 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FEAC36-B9CC-2A44-93F5-950A78EB6F83}"/>
              </a:ext>
            </a:extLst>
          </p:cNvPr>
          <p:cNvSpPr/>
          <p:nvPr/>
        </p:nvSpPr>
        <p:spPr>
          <a:xfrm>
            <a:off x="4267201" y="1955684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8643E9-F1DD-654A-8190-0D363EADF96A}"/>
              </a:ext>
            </a:extLst>
          </p:cNvPr>
          <p:cNvSpPr/>
          <p:nvPr/>
        </p:nvSpPr>
        <p:spPr>
          <a:xfrm>
            <a:off x="4267201" y="3752390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875EE-70A8-2D46-87D5-8B7A700E0E21}"/>
              </a:ext>
            </a:extLst>
          </p:cNvPr>
          <p:cNvSpPr/>
          <p:nvPr/>
        </p:nvSpPr>
        <p:spPr>
          <a:xfrm>
            <a:off x="4267201" y="5196722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Experimental Language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358FC-8596-B94A-A4FC-28EFC354D7B7}"/>
              </a:ext>
            </a:extLst>
          </p:cNvPr>
          <p:cNvSpPr/>
          <p:nvPr/>
        </p:nvSpPr>
        <p:spPr>
          <a:xfrm>
            <a:off x="4267201" y="6189498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Metadata to 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76DAE8-0210-6C4B-8751-7D65011E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06776"/>
            <a:ext cx="7228287" cy="700473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DA721E-8B97-C043-9791-25803AF6AE6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185556" y="1204931"/>
            <a:ext cx="2081645" cy="28799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83B973-31D4-204D-9474-8088E067035B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85556" y="2288193"/>
            <a:ext cx="2081645" cy="1796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B0E6FD-C3A7-EB45-A417-0E28C077515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185556" y="4084899"/>
            <a:ext cx="20816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747D35-5899-9D4D-8FF5-3D50D8689AAE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185556" y="4084899"/>
            <a:ext cx="2081645" cy="1444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B75F7A-1757-B049-97AB-EE0DAA474561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2185556" y="4084899"/>
            <a:ext cx="2081645" cy="2437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F5D87B-DAAE-3E45-80DE-4A7CAC8AC277}"/>
              </a:ext>
            </a:extLst>
          </p:cNvPr>
          <p:cNvSpPr/>
          <p:nvPr/>
        </p:nvSpPr>
        <p:spPr>
          <a:xfrm>
            <a:off x="7502236" y="997527"/>
            <a:ext cx="4000500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086B11-DD74-8140-936E-79359174AC61}"/>
              </a:ext>
            </a:extLst>
          </p:cNvPr>
          <p:cNvSpPr/>
          <p:nvPr/>
        </p:nvSpPr>
        <p:spPr>
          <a:xfrm>
            <a:off x="7502236" y="1609761"/>
            <a:ext cx="6123710" cy="17568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40E724-EBBD-0947-AA3C-A80F99227FCC}"/>
              </a:ext>
            </a:extLst>
          </p:cNvPr>
          <p:cNvSpPr/>
          <p:nvPr/>
        </p:nvSpPr>
        <p:spPr>
          <a:xfrm>
            <a:off x="7502236" y="3656771"/>
            <a:ext cx="3792682" cy="15399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533AA6-B6EF-6D43-B71F-802ECC3069FA}"/>
              </a:ext>
            </a:extLst>
          </p:cNvPr>
          <p:cNvSpPr/>
          <p:nvPr/>
        </p:nvSpPr>
        <p:spPr>
          <a:xfrm>
            <a:off x="7543799" y="5486840"/>
            <a:ext cx="3616037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3DAAB8-DEB2-7B4F-AA82-54F54B2F9BBF}"/>
              </a:ext>
            </a:extLst>
          </p:cNvPr>
          <p:cNvSpPr/>
          <p:nvPr/>
        </p:nvSpPr>
        <p:spPr>
          <a:xfrm>
            <a:off x="7543799" y="6096050"/>
            <a:ext cx="3616037" cy="89703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5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" grpId="0" animBg="1"/>
      <p:bldP spid="18" grpId="0" animBg="1"/>
      <p:bldP spid="20" grpId="0" animBg="1"/>
      <p:bldP spid="22" grpId="0" animBg="1"/>
      <p:bldP spid="2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Providers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59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15" y="272807"/>
            <a:ext cx="5715007" cy="1188851"/>
          </a:xfrm>
        </p:spPr>
        <p:txBody>
          <a:bodyPr/>
          <a:lstStyle/>
          <a:p>
            <a:r>
              <a:rPr lang="en-US" dirty="0"/>
              <a:t>Terraform Providers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351" y="1461658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5821" y="3098214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5821" y="4528708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5820" y="5889906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780318" y="4237755"/>
            <a:ext cx="4977246" cy="32579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80318" y="4237755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222467" y="5000933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22468" y="5000933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574882" y="5426330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74883" y="5423971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15064" y="5842067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268941" y="6631125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9049432" y="6178832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716973" y="2015836"/>
            <a:ext cx="2127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716973" y="3460338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716972" y="4950889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716972" y="6237290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577588" y="2616350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577587" y="4253350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577587" y="5683181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234293" y="6501968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20" y="4571607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214058" y="5567282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234294" y="5166033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460149" y="4742057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5107957" y="7076114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532945" y="6446934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724250" y="5267218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920888" y="5476397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854139" y="6134576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6773574" y="184642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</a:t>
            </a:r>
            <a:r>
              <a:rPr lang="en-US" dirty="0">
                <a:solidFill>
                  <a:srgbClr val="FFC0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1F0A7CC-6899-0947-A33B-1BC0E7C4C4D4}"/>
              </a:ext>
            </a:extLst>
          </p:cNvPr>
          <p:cNvSpPr/>
          <p:nvPr/>
        </p:nvSpPr>
        <p:spPr>
          <a:xfrm>
            <a:off x="6773574" y="1606841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Without Providers Terraform </a:t>
            </a:r>
            <a:r>
              <a:rPr lang="en-US" dirty="0">
                <a:solidFill>
                  <a:srgbClr val="C00000"/>
                </a:solidFill>
              </a:rPr>
              <a:t>cannot</a:t>
            </a:r>
            <a:r>
              <a:rPr lang="en-US" dirty="0"/>
              <a:t> manage any infrastructure.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A783C2-5F7C-F64F-BA9A-F499F9CA3570}"/>
              </a:ext>
            </a:extLst>
          </p:cNvPr>
          <p:cNvSpPr/>
          <p:nvPr/>
        </p:nvSpPr>
        <p:spPr>
          <a:xfrm>
            <a:off x="6773574" y="2341327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distributed separately from Terraform and each provider has its own </a:t>
            </a:r>
            <a:r>
              <a:rPr lang="en-US" dirty="0">
                <a:solidFill>
                  <a:srgbClr val="FFC000"/>
                </a:solidFill>
              </a:rPr>
              <a:t>release cycles </a:t>
            </a:r>
            <a:r>
              <a:rPr lang="en-US" dirty="0"/>
              <a:t>and </a:t>
            </a:r>
            <a:r>
              <a:rPr lang="en-US" dirty="0">
                <a:solidFill>
                  <a:srgbClr val="FFC000"/>
                </a:solidFill>
              </a:rPr>
              <a:t>Version Numbers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1B664F-7415-EB43-9F6F-AE9213CC97C9}"/>
              </a:ext>
            </a:extLst>
          </p:cNvPr>
          <p:cNvSpPr/>
          <p:nvPr/>
        </p:nvSpPr>
        <p:spPr>
          <a:xfrm>
            <a:off x="6773574" y="3138683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C000"/>
                </a:solidFill>
              </a:rPr>
              <a:t>Registry</a:t>
            </a:r>
            <a:r>
              <a:rPr lang="en-US" dirty="0"/>
              <a:t> is publicly available which contains many Terraform Providers for most </a:t>
            </a:r>
            <a:r>
              <a:rPr lang="en-US" dirty="0">
                <a:solidFill>
                  <a:srgbClr val="FFC000"/>
                </a:solidFill>
              </a:rPr>
              <a:t>major</a:t>
            </a:r>
            <a:r>
              <a:rPr lang="en-US" dirty="0"/>
              <a:t> Infra Platforms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6773574" y="898909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Every </a:t>
            </a:r>
            <a:r>
              <a:rPr lang="en-US" dirty="0">
                <a:solidFill>
                  <a:srgbClr val="FFC000"/>
                </a:solidFill>
              </a:rPr>
              <a:t>Resource Type </a:t>
            </a:r>
            <a:r>
              <a:rPr lang="en-US" dirty="0"/>
              <a:t>(example: EC2 Instance), is implemented by a Provider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937760" y="438668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690815" y="7114905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160576" y="7077146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4684836" y="7111928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416417" y="6172334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136624" y="6553341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923318" y="6501968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/>
          <p:nvPr/>
        </p:nvCxnSpPr>
        <p:spPr>
          <a:xfrm>
            <a:off x="10131136" y="4742057"/>
            <a:ext cx="3491346" cy="2645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/>
          <p:nvPr/>
        </p:nvCxnSpPr>
        <p:spPr>
          <a:xfrm flipV="1">
            <a:off x="10129466" y="4571607"/>
            <a:ext cx="3438874" cy="27590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1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 animBg="1"/>
      <p:bldP spid="24" grpId="0"/>
      <p:bldP spid="25" grpId="0" animBg="1"/>
      <p:bldP spid="26" grpId="0"/>
      <p:bldP spid="27" grpId="0"/>
      <p:bldP spid="28" grpId="0"/>
      <p:bldP spid="29" grpId="0"/>
      <p:bldP spid="45" grpId="0"/>
      <p:bldP spid="50" grpId="0"/>
      <p:bldP spid="51" grpId="0"/>
      <p:bldP spid="52" grpId="0"/>
      <p:bldP spid="56" grpId="0"/>
      <p:bldP spid="58" grpId="0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68" grpId="0"/>
      <p:bldP spid="69" grpId="0" animBg="1"/>
      <p:bldP spid="70" grpId="0" animBg="1"/>
      <p:bldP spid="7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7C5798-8F60-AE48-9DEB-BB2C012076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44F494-D0C1-D741-A4C0-3F1C1BF2D214}"/>
              </a:ext>
            </a:extLst>
          </p:cNvPr>
          <p:cNvSpPr/>
          <p:nvPr/>
        </p:nvSpPr>
        <p:spPr>
          <a:xfrm>
            <a:off x="207818" y="1932710"/>
            <a:ext cx="4062846" cy="11014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7C55C7-E2C7-4A47-8A96-73411A84C5B6}"/>
              </a:ext>
            </a:extLst>
          </p:cNvPr>
          <p:cNvSpPr/>
          <p:nvPr/>
        </p:nvSpPr>
        <p:spPr>
          <a:xfrm>
            <a:off x="5379027" y="1932710"/>
            <a:ext cx="4062846" cy="11014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4BEE7D-5857-D84B-AECF-DAC2FEE61A82}"/>
              </a:ext>
            </a:extLst>
          </p:cNvPr>
          <p:cNvSpPr/>
          <p:nvPr/>
        </p:nvSpPr>
        <p:spPr>
          <a:xfrm>
            <a:off x="10248900" y="1846119"/>
            <a:ext cx="4062846" cy="110143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 Lock File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880089-17A0-F842-80D7-B0FAD27E7A15}"/>
              </a:ext>
            </a:extLst>
          </p:cNvPr>
          <p:cNvSpPr/>
          <p:nvPr/>
        </p:nvSpPr>
        <p:spPr>
          <a:xfrm>
            <a:off x="5379027" y="69273"/>
            <a:ext cx="4062846" cy="11014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409621-AC2F-CB46-A93A-689050D1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3811732"/>
            <a:ext cx="4424677" cy="32229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230FCD-DEAD-4645-9F62-B3501909AE7C}"/>
              </a:ext>
            </a:extLst>
          </p:cNvPr>
          <p:cNvCxnSpPr/>
          <p:nvPr/>
        </p:nvCxnSpPr>
        <p:spPr>
          <a:xfrm>
            <a:off x="5070764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7A13DA-06EB-BF46-9778-3D2C96A383EA}"/>
              </a:ext>
            </a:extLst>
          </p:cNvPr>
          <p:cNvCxnSpPr/>
          <p:nvPr/>
        </p:nvCxnSpPr>
        <p:spPr>
          <a:xfrm>
            <a:off x="9971810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4B19679-0A48-EA4D-A30E-DE132538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92" y="3796147"/>
            <a:ext cx="4387729" cy="2297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D8AD56-FBA1-EE47-A254-4E1422956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3796147"/>
            <a:ext cx="3539829" cy="1781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32FC7B-EAE2-9844-99B2-7511A0307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5735781"/>
            <a:ext cx="3539828" cy="16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9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77B59B-6ECF-2B4E-9B24-BEF2F8180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FE8D5-C400-D24D-BD5B-1DF87031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Lock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ADD95-693F-5E42-9844-1124E5AA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06" y="1927721"/>
            <a:ext cx="8712258" cy="54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173B8A-8971-B24E-A169-F61440C6BA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40BCC6-99E7-7142-9606-0855205E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0947"/>
            <a:ext cx="12618720" cy="1188851"/>
          </a:xfrm>
        </p:spPr>
        <p:txBody>
          <a:bodyPr/>
          <a:lstStyle/>
          <a:p>
            <a:r>
              <a:rPr lang="en-US" dirty="0"/>
              <a:t>Required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80797-9218-8C40-952B-AE49298F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967792"/>
            <a:ext cx="4424677" cy="32229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B6910B-1251-454E-9D5E-89CD3819679C}"/>
              </a:ext>
            </a:extLst>
          </p:cNvPr>
          <p:cNvSpPr/>
          <p:nvPr/>
        </p:nvSpPr>
        <p:spPr>
          <a:xfrm>
            <a:off x="819957" y="2205175"/>
            <a:ext cx="550718" cy="32125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72A35B-1F29-9243-B4E6-9C843A9B259F}"/>
              </a:ext>
            </a:extLst>
          </p:cNvPr>
          <p:cNvSpPr/>
          <p:nvPr/>
        </p:nvSpPr>
        <p:spPr>
          <a:xfrm>
            <a:off x="1095316" y="2572753"/>
            <a:ext cx="3299114" cy="3212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D4888-B4DC-8240-8F83-BBD6DABAD0D0}"/>
              </a:ext>
            </a:extLst>
          </p:cNvPr>
          <p:cNvSpPr/>
          <p:nvPr/>
        </p:nvSpPr>
        <p:spPr>
          <a:xfrm>
            <a:off x="1095316" y="2939897"/>
            <a:ext cx="3299114" cy="3212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550D1E-7450-3A49-8D02-D82545C8514D}"/>
              </a:ext>
            </a:extLst>
          </p:cNvPr>
          <p:cNvSpPr/>
          <p:nvPr/>
        </p:nvSpPr>
        <p:spPr>
          <a:xfrm>
            <a:off x="4887417" y="1002482"/>
            <a:ext cx="2542083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Names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9FDE1-B789-0945-849E-C5B3FD1E843E}"/>
              </a:ext>
            </a:extLst>
          </p:cNvPr>
          <p:cNvSpPr/>
          <p:nvPr/>
        </p:nvSpPr>
        <p:spPr>
          <a:xfrm>
            <a:off x="4887417" y="1537857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Local Names are </a:t>
            </a:r>
            <a:r>
              <a:rPr lang="en-US" dirty="0">
                <a:solidFill>
                  <a:srgbClr val="FFC000"/>
                </a:solidFill>
              </a:rPr>
              <a:t>Module specific </a:t>
            </a:r>
            <a:r>
              <a:rPr lang="en-US" dirty="0"/>
              <a:t>and should be </a:t>
            </a:r>
            <a:r>
              <a:rPr lang="en-US" dirty="0">
                <a:solidFill>
                  <a:srgbClr val="FFC000"/>
                </a:solidFill>
              </a:rPr>
              <a:t>unique</a:t>
            </a:r>
            <a:r>
              <a:rPr lang="en-US" dirty="0"/>
              <a:t> per-module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57062C-557C-B849-9E82-4822DB0A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4140552"/>
            <a:ext cx="4387729" cy="2297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03A1FF-4F3F-E442-A4A1-2048237581B8}"/>
              </a:ext>
            </a:extLst>
          </p:cNvPr>
          <p:cNvSpPr/>
          <p:nvPr/>
        </p:nvSpPr>
        <p:spPr>
          <a:xfrm>
            <a:off x="4887417" y="2080345"/>
            <a:ext cx="9320646" cy="6451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configurations always refer to </a:t>
            </a:r>
            <a:r>
              <a:rPr lang="en-US" dirty="0">
                <a:solidFill>
                  <a:srgbClr val="FFC000"/>
                </a:solidFill>
              </a:rPr>
              <a:t>local name </a:t>
            </a:r>
            <a:r>
              <a:rPr lang="en-US" dirty="0"/>
              <a:t>of provider </a:t>
            </a:r>
            <a:r>
              <a:rPr lang="en-US" dirty="0">
                <a:solidFill>
                  <a:srgbClr val="FFC000"/>
                </a:solidFill>
              </a:rPr>
              <a:t>outside</a:t>
            </a:r>
            <a:r>
              <a:rPr lang="en-US" dirty="0"/>
              <a:t> </a:t>
            </a:r>
            <a:r>
              <a:rPr lang="en-US" dirty="0" err="1"/>
              <a:t>required_provider</a:t>
            </a:r>
            <a:r>
              <a:rPr lang="en-US" dirty="0"/>
              <a:t>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3D2F5-73A5-1F47-AE3A-D55EEB1B4ED7}"/>
              </a:ext>
            </a:extLst>
          </p:cNvPr>
          <p:cNvSpPr/>
          <p:nvPr/>
        </p:nvSpPr>
        <p:spPr>
          <a:xfrm>
            <a:off x="4887417" y="2836715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Users of a provider can choose </a:t>
            </a:r>
            <a:r>
              <a:rPr lang="en-IN" dirty="0">
                <a:solidFill>
                  <a:srgbClr val="FFC000"/>
                </a:solidFill>
              </a:rPr>
              <a:t>any local name </a:t>
            </a:r>
            <a:r>
              <a:rPr lang="en-IN" dirty="0"/>
              <a:t>for it (</a:t>
            </a:r>
            <a:r>
              <a:rPr lang="en-IN" dirty="0" err="1"/>
              <a:t>myaws</a:t>
            </a:r>
            <a:r>
              <a:rPr lang="en-IN" dirty="0"/>
              <a:t>, aws1, aws2).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7EAF91-FB4D-4F47-85B9-FC479627F621}"/>
              </a:ext>
            </a:extLst>
          </p:cNvPr>
          <p:cNvSpPr/>
          <p:nvPr/>
        </p:nvSpPr>
        <p:spPr>
          <a:xfrm>
            <a:off x="4887417" y="3386133"/>
            <a:ext cx="9320646" cy="6974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Recommended way of choosing local name is to use preferred local name of that provider (For AWS Provider: </a:t>
            </a:r>
            <a:r>
              <a:rPr lang="en-IN" dirty="0" err="1"/>
              <a:t>hashicorp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, </a:t>
            </a:r>
            <a:r>
              <a:rPr lang="en-IN" dirty="0">
                <a:solidFill>
                  <a:srgbClr val="FFC000"/>
                </a:solidFill>
              </a:rPr>
              <a:t>preferred local name </a:t>
            </a:r>
            <a:r>
              <a:rPr lang="en-IN" dirty="0"/>
              <a:t>is </a:t>
            </a:r>
            <a:r>
              <a:rPr lang="en-IN" dirty="0" err="1"/>
              <a:t>aws</a:t>
            </a:r>
            <a:r>
              <a:rPr lang="en-IN" dirty="0"/>
              <a:t>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B64851-DCC2-9C44-878D-37935A9DE136}"/>
              </a:ext>
            </a:extLst>
          </p:cNvPr>
          <p:cNvSpPr/>
          <p:nvPr/>
        </p:nvSpPr>
        <p:spPr>
          <a:xfrm>
            <a:off x="1818409" y="4759036"/>
            <a:ext cx="852055" cy="3607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02390-2D7B-9245-97D7-998D159FF748}"/>
              </a:ext>
            </a:extLst>
          </p:cNvPr>
          <p:cNvSpPr/>
          <p:nvPr/>
        </p:nvSpPr>
        <p:spPr>
          <a:xfrm>
            <a:off x="4887416" y="4320886"/>
            <a:ext cx="2542083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F1D29-248B-014A-B47C-61FFDBA2F377}"/>
              </a:ext>
            </a:extLst>
          </p:cNvPr>
          <p:cNvSpPr/>
          <p:nvPr/>
        </p:nvSpPr>
        <p:spPr>
          <a:xfrm>
            <a:off x="4887416" y="485626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is the </a:t>
            </a:r>
            <a:r>
              <a:rPr lang="en-US" dirty="0">
                <a:solidFill>
                  <a:srgbClr val="FFC000"/>
                </a:solidFill>
              </a:rPr>
              <a:t>primary location </a:t>
            </a:r>
            <a:r>
              <a:rPr lang="en-US" dirty="0"/>
              <a:t>where we can download the Terraform Provider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62354-229D-2246-98BD-2F6FE8CE41C9}"/>
              </a:ext>
            </a:extLst>
          </p:cNvPr>
          <p:cNvSpPr/>
          <p:nvPr/>
        </p:nvSpPr>
        <p:spPr>
          <a:xfrm>
            <a:off x="4887416" y="5367150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Source addresses consist of </a:t>
            </a:r>
            <a:r>
              <a:rPr lang="en-IN" dirty="0">
                <a:solidFill>
                  <a:srgbClr val="FFC000"/>
                </a:solidFill>
              </a:rPr>
              <a:t>three parts </a:t>
            </a:r>
            <a:r>
              <a:rPr lang="en-IN" dirty="0"/>
              <a:t>delimited by </a:t>
            </a:r>
            <a:r>
              <a:rPr lang="en-IN" dirty="0">
                <a:solidFill>
                  <a:srgbClr val="FFC000"/>
                </a:solidFill>
              </a:rPr>
              <a:t>slashes (/)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AD0C9-CF0E-6046-BC02-35BD4AC8EC8E}"/>
              </a:ext>
            </a:extLst>
          </p:cNvPr>
          <p:cNvSpPr/>
          <p:nvPr/>
        </p:nvSpPr>
        <p:spPr>
          <a:xfrm>
            <a:off x="4887416" y="5901173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[&lt;HOSTNAME&gt;/]&lt;NAMESPACE&gt;/&lt;TYPE&gt;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39DC26-F945-E44B-8F98-89E1779E59B6}"/>
              </a:ext>
            </a:extLst>
          </p:cNvPr>
          <p:cNvSpPr/>
          <p:nvPr/>
        </p:nvSpPr>
        <p:spPr>
          <a:xfrm>
            <a:off x="4887416" y="6435196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chemeClr val="tx1"/>
                </a:solidFill>
              </a:rPr>
              <a:t>registry.terraform.io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hashicorp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aws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EFA661-3F57-7B42-B67F-0B5C970F3F2C}"/>
              </a:ext>
            </a:extLst>
          </p:cNvPr>
          <p:cNvSpPr/>
          <p:nvPr/>
        </p:nvSpPr>
        <p:spPr>
          <a:xfrm>
            <a:off x="4887416" y="696388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Registry Name is </a:t>
            </a:r>
            <a:r>
              <a:rPr lang="en-IN" dirty="0">
                <a:solidFill>
                  <a:srgbClr val="FFC000"/>
                </a:solidFill>
              </a:rPr>
              <a:t>optional</a:t>
            </a:r>
            <a:r>
              <a:rPr lang="en-IN" dirty="0"/>
              <a:t> as default is going to be Terraform Public Registry 	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305006-9F7C-784E-944B-9FBF543A2BAF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>
            <a:off x="1370675" y="1221557"/>
            <a:ext cx="3516742" cy="11442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65822B-8535-2342-8CFE-1B8D590D0F97}"/>
              </a:ext>
            </a:extLst>
          </p:cNvPr>
          <p:cNvCxnSpPr>
            <a:stCxn id="17" idx="1"/>
            <a:endCxn id="7" idx="3"/>
          </p:cNvCxnSpPr>
          <p:nvPr/>
        </p:nvCxnSpPr>
        <p:spPr>
          <a:xfrm flipH="1" flipV="1">
            <a:off x="4394430" y="2733379"/>
            <a:ext cx="492986" cy="18065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796F35DB-C763-9647-92EA-F25034715375}"/>
              </a:ext>
            </a:extLst>
          </p:cNvPr>
          <p:cNvCxnSpPr>
            <a:cxnSpLocks/>
            <a:stCxn id="9" idx="1"/>
            <a:endCxn id="15" idx="1"/>
          </p:cNvCxnSpPr>
          <p:nvPr/>
        </p:nvCxnSpPr>
        <p:spPr>
          <a:xfrm rot="10800000" flipV="1">
            <a:off x="1818409" y="1221557"/>
            <a:ext cx="3069008" cy="3717844"/>
          </a:xfrm>
          <a:prstGeom prst="bentConnector3">
            <a:avLst>
              <a:gd name="adj1" fmla="val 15552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7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AC171-3750-9544-A94B-8FC1F95D83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459CFD-7ADA-DC42-9F33-BAD4C6D58E4E}"/>
              </a:ext>
            </a:extLst>
          </p:cNvPr>
          <p:cNvSpPr/>
          <p:nvPr/>
        </p:nvSpPr>
        <p:spPr>
          <a:xfrm>
            <a:off x="5420591" y="81718"/>
            <a:ext cx="4062846" cy="11014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Provider Registry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AF672-E48E-1D46-AF3E-A6713A4FFCA0}"/>
              </a:ext>
            </a:extLst>
          </p:cNvPr>
          <p:cNvSpPr/>
          <p:nvPr/>
        </p:nvSpPr>
        <p:spPr>
          <a:xfrm>
            <a:off x="292679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138657-5B34-D64A-9AA9-DB3757F9EDAA}"/>
              </a:ext>
            </a:extLst>
          </p:cNvPr>
          <p:cNvSpPr/>
          <p:nvPr/>
        </p:nvSpPr>
        <p:spPr>
          <a:xfrm>
            <a:off x="10971066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893CE0-0AAA-B347-911F-CD4816C40375}"/>
              </a:ext>
            </a:extLst>
          </p:cNvPr>
          <p:cNvSpPr/>
          <p:nvPr/>
        </p:nvSpPr>
        <p:spPr>
          <a:xfrm>
            <a:off x="292679" y="3001239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Badges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ED79-84F7-0644-9002-21E0B9F3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974" y="2945957"/>
            <a:ext cx="1739900" cy="69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BB4358-4FF8-6A4A-AFCA-91D9F7D9C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74" y="3815758"/>
            <a:ext cx="17018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0C31AC-6D24-754E-B1B1-8785B7D8E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24" y="5085526"/>
            <a:ext cx="17145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912419-FAD1-8A44-834E-F0293EB2D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024" y="6161253"/>
            <a:ext cx="1701800" cy="1003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19BA9E-B52F-2C42-8D72-A1B55A9F6B04}"/>
              </a:ext>
            </a:extLst>
          </p:cNvPr>
          <p:cNvSpPr/>
          <p:nvPr/>
        </p:nvSpPr>
        <p:spPr>
          <a:xfrm>
            <a:off x="292679" y="3870610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Documentation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4D4B9-09C8-F146-9873-9AADAFBDA1AA}"/>
              </a:ext>
            </a:extLst>
          </p:cNvPr>
          <p:cNvSpPr/>
          <p:nvPr/>
        </p:nvSpPr>
        <p:spPr>
          <a:xfrm>
            <a:off x="7107381" y="3069631"/>
            <a:ext cx="7230339" cy="451153"/>
          </a:xfrm>
          <a:prstGeom prst="rect">
            <a:avLst/>
          </a:prstGeom>
          <a:solidFill>
            <a:srgbClr val="E4C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</a:t>
            </a:r>
            <a:r>
              <a:rPr lang="en-US" dirty="0" err="1"/>
              <a:t>HashiCorp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14530-A07A-0F42-A472-2706699B87BA}"/>
              </a:ext>
            </a:extLst>
          </p:cNvPr>
          <p:cNvSpPr/>
          <p:nvPr/>
        </p:nvSpPr>
        <p:spPr>
          <a:xfrm>
            <a:off x="7107381" y="3815759"/>
            <a:ext cx="7230339" cy="92710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third-party technology partners. </a:t>
            </a:r>
            <a:r>
              <a:rPr lang="en-IN" i="1" dirty="0" err="1"/>
              <a:t>HashiCorp</a:t>
            </a:r>
            <a:r>
              <a:rPr lang="en-IN" i="1" dirty="0"/>
              <a:t> has verified the authenticity of the Provider’s publisher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6E7CD3-5482-C147-9F82-1ADD1E1519C1}"/>
              </a:ext>
            </a:extLst>
          </p:cNvPr>
          <p:cNvSpPr/>
          <p:nvPr/>
        </p:nvSpPr>
        <p:spPr>
          <a:xfrm>
            <a:off x="7107381" y="5007836"/>
            <a:ext cx="7230339" cy="927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Community providers are published to the Terraform Registry by individual maintainers, groups of maintainers, or other members of the Terraform community.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F643A5-5423-5541-9343-030484F8858B}"/>
              </a:ext>
            </a:extLst>
          </p:cNvPr>
          <p:cNvSpPr/>
          <p:nvPr/>
        </p:nvSpPr>
        <p:spPr>
          <a:xfrm>
            <a:off x="7107381" y="6313335"/>
            <a:ext cx="7230339" cy="7404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Archived Providers are Official or Verified Providers that are no longer maintained by </a:t>
            </a:r>
            <a:r>
              <a:rPr lang="en-IN" dirty="0" err="1"/>
              <a:t>HashiCorp</a:t>
            </a:r>
            <a:r>
              <a:rPr lang="en-IN" dirty="0"/>
              <a:t> or the community. 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BFB2D4-A85B-2E47-A417-E235183728CA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 flipH="1">
            <a:off x="1976006" y="1183154"/>
            <a:ext cx="5476008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013634-CE60-A946-8697-DF975BDE715A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7452014" y="1183154"/>
            <a:ext cx="5202379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70A99D-A584-A84D-B90A-373A0B08420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659333" y="3261012"/>
            <a:ext cx="1186641" cy="341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A7974F-EF11-5147-8F57-6AAEB4D55B2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659333" y="3261012"/>
            <a:ext cx="1186641" cy="1018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555484-0444-4F49-BA96-FF0F58AB0559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3659333" y="3261012"/>
            <a:ext cx="1180291" cy="22182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AE1BE7-0704-E74C-BEDF-937DF5DB28FD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3659333" y="3261012"/>
            <a:ext cx="1205691" cy="34018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A90F782-4F83-6F45-A3EB-7122917B0418}"/>
              </a:ext>
            </a:extLst>
          </p:cNvPr>
          <p:cNvSpPr/>
          <p:nvPr/>
        </p:nvSpPr>
        <p:spPr>
          <a:xfrm>
            <a:off x="5342660" y="2109035"/>
            <a:ext cx="4062846" cy="67226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registry.terraform.io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E940A0-2C37-B948-A1B1-723AD1FAF28E}"/>
              </a:ext>
            </a:extLst>
          </p:cNvPr>
          <p:cNvCxnSpPr>
            <a:stCxn id="9" idx="3"/>
            <a:endCxn id="37" idx="2"/>
          </p:cNvCxnSpPr>
          <p:nvPr/>
        </p:nvCxnSpPr>
        <p:spPr>
          <a:xfrm>
            <a:off x="3659333" y="2435811"/>
            <a:ext cx="1683327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8B53BD-55C4-FF42-8762-A4E92C36082B}"/>
              </a:ext>
            </a:extLst>
          </p:cNvPr>
          <p:cNvCxnSpPr>
            <a:stCxn id="37" idx="6"/>
            <a:endCxn id="10" idx="1"/>
          </p:cNvCxnSpPr>
          <p:nvPr/>
        </p:nvCxnSpPr>
        <p:spPr>
          <a:xfrm flipV="1">
            <a:off x="9405506" y="2435811"/>
            <a:ext cx="1565560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3">
            <a:extLst>
              <a:ext uri="{FF2B5EF4-FFF2-40B4-BE49-F238E27FC236}">
                <a16:creationId xmlns:a16="http://schemas.microsoft.com/office/drawing/2014/main" id="{EF1A5F6F-5F4B-114F-B46F-6CAB943D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74" y="76629"/>
            <a:ext cx="5286317" cy="1188851"/>
          </a:xfrm>
        </p:spPr>
        <p:txBody>
          <a:bodyPr>
            <a:normAutofit/>
          </a:bodyPr>
          <a:lstStyle/>
          <a:p>
            <a:r>
              <a:rPr lang="en-US" dirty="0"/>
              <a:t>Terraform Registry</a:t>
            </a:r>
          </a:p>
        </p:txBody>
      </p:sp>
    </p:spTree>
    <p:extLst>
      <p:ext uri="{BB962C8B-B14F-4D97-AF65-F5344CB8AC3E}">
        <p14:creationId xmlns:p14="http://schemas.microsoft.com/office/powerpoint/2010/main" val="31916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Introduction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716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5917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F6A657-B93B-6B4E-856F-CBC4CA6C84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E1AAE1-4105-7D41-833A-AA63DFEA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68" y="-41564"/>
            <a:ext cx="4636424" cy="1188851"/>
          </a:xfrm>
        </p:spPr>
        <p:txBody>
          <a:bodyPr/>
          <a:lstStyle/>
          <a:p>
            <a:r>
              <a:rPr lang="en-US" dirty="0"/>
              <a:t>Resource Syntax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7E4392-ED3D-1F49-BF29-7198BB68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2119"/>
            <a:ext cx="7174220" cy="71480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8A6500-7D80-F240-BAE1-20732A11A911}"/>
              </a:ext>
            </a:extLst>
          </p:cNvPr>
          <p:cNvSpPr/>
          <p:nvPr/>
        </p:nvSpPr>
        <p:spPr>
          <a:xfrm>
            <a:off x="140979" y="1076854"/>
            <a:ext cx="6369627" cy="977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Type:  </a:t>
            </a:r>
            <a:r>
              <a:rPr lang="en-US" dirty="0"/>
              <a:t>It </a:t>
            </a:r>
            <a:r>
              <a:rPr lang="en-IN" dirty="0"/>
              <a:t>determines the kind of </a:t>
            </a:r>
            <a:r>
              <a:rPr lang="en-IN" dirty="0">
                <a:solidFill>
                  <a:srgbClr val="FFFF00"/>
                </a:solidFill>
              </a:rPr>
              <a:t>infrastructure object</a:t>
            </a:r>
            <a:r>
              <a:rPr lang="en-IN" dirty="0"/>
              <a:t> it manages and what arguments and other attributes the resource supports.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FAF8D0-C3CC-5442-B18C-05AAE353B5EF}"/>
              </a:ext>
            </a:extLst>
          </p:cNvPr>
          <p:cNvSpPr/>
          <p:nvPr/>
        </p:nvSpPr>
        <p:spPr>
          <a:xfrm>
            <a:off x="150668" y="2429347"/>
            <a:ext cx="6369627" cy="229851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Local Name: </a:t>
            </a:r>
            <a:r>
              <a:rPr lang="en-US" dirty="0"/>
              <a:t>It </a:t>
            </a:r>
            <a:r>
              <a:rPr lang="en-IN" dirty="0"/>
              <a:t>is used to refer to this resource from elsewhere in the same Terraform module, but has </a:t>
            </a:r>
            <a:r>
              <a:rPr lang="en-IN" dirty="0">
                <a:solidFill>
                  <a:srgbClr val="FFFF00"/>
                </a:solidFill>
              </a:rPr>
              <a:t>no significance </a:t>
            </a:r>
            <a:r>
              <a:rPr lang="en-IN" dirty="0"/>
              <a:t>outside that module's scope. </a:t>
            </a:r>
          </a:p>
          <a:p>
            <a:r>
              <a:rPr lang="en-IN" dirty="0"/>
              <a:t>The resource type and name together serve as an identifier for a given resource and so must be </a:t>
            </a:r>
            <a:r>
              <a:rPr lang="en-IN" dirty="0">
                <a:solidFill>
                  <a:srgbClr val="FFFF00"/>
                </a:solidFill>
              </a:rPr>
              <a:t>unique </a:t>
            </a:r>
            <a:r>
              <a:rPr lang="en-IN" dirty="0"/>
              <a:t>within a module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95DA36-1822-8142-9CE6-18F0AE1B0CD2}"/>
              </a:ext>
            </a:extLst>
          </p:cNvPr>
          <p:cNvSpPr/>
          <p:nvPr/>
        </p:nvSpPr>
        <p:spPr>
          <a:xfrm>
            <a:off x="140979" y="5102753"/>
            <a:ext cx="6369627" cy="8910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Meta-Arguments: </a:t>
            </a:r>
            <a:r>
              <a:rPr lang="en-US" dirty="0"/>
              <a:t>Can be used with any resource to change the behavior of resources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3EABD-6B6E-1544-843C-B0CE605CDF26}"/>
              </a:ext>
            </a:extLst>
          </p:cNvPr>
          <p:cNvSpPr/>
          <p:nvPr/>
        </p:nvSpPr>
        <p:spPr>
          <a:xfrm>
            <a:off x="150668" y="6271652"/>
            <a:ext cx="6369627" cy="11985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Arguments: </a:t>
            </a:r>
            <a:r>
              <a:rPr lang="en-US" dirty="0"/>
              <a:t>Will be specific to resource type. Argument Values can make use of </a:t>
            </a:r>
            <a:r>
              <a:rPr lang="en-US" dirty="0">
                <a:solidFill>
                  <a:srgbClr val="FFFF00"/>
                </a:solidFill>
              </a:rPr>
              <a:t>Expressions</a:t>
            </a:r>
            <a:r>
              <a:rPr lang="en-US" dirty="0"/>
              <a:t> or other Terraform </a:t>
            </a:r>
            <a:r>
              <a:rPr lang="en-US" dirty="0">
                <a:solidFill>
                  <a:srgbClr val="FFFF00"/>
                </a:solidFill>
              </a:rPr>
              <a:t>Dynamic</a:t>
            </a:r>
            <a:r>
              <a:rPr lang="en-US" dirty="0"/>
              <a:t> Language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3B2ED7-BC28-5B4E-AA2F-7597950B3C78}"/>
              </a:ext>
            </a:extLst>
          </p:cNvPr>
          <p:cNvSpPr/>
          <p:nvPr/>
        </p:nvSpPr>
        <p:spPr>
          <a:xfrm>
            <a:off x="9185564" y="4114800"/>
            <a:ext cx="1828800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9F4B00-B3B7-4345-A32B-E68D68947946}"/>
              </a:ext>
            </a:extLst>
          </p:cNvPr>
          <p:cNvSpPr/>
          <p:nvPr/>
        </p:nvSpPr>
        <p:spPr>
          <a:xfrm>
            <a:off x="11076710" y="4114799"/>
            <a:ext cx="2961408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27FCE-2447-4B47-8C19-9D4EE960E021}"/>
              </a:ext>
            </a:extLst>
          </p:cNvPr>
          <p:cNvSpPr/>
          <p:nvPr/>
        </p:nvSpPr>
        <p:spPr>
          <a:xfrm>
            <a:off x="7852064" y="4621306"/>
            <a:ext cx="4949535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8A085-70F2-4F45-8EB3-38D4BFF1E108}"/>
              </a:ext>
            </a:extLst>
          </p:cNvPr>
          <p:cNvSpPr/>
          <p:nvPr/>
        </p:nvSpPr>
        <p:spPr>
          <a:xfrm>
            <a:off x="7852064" y="5127812"/>
            <a:ext cx="5053445" cy="18548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2FF0D4-AFA6-9A4D-82BE-769E3EEAAE88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6520295" y="6055252"/>
            <a:ext cx="1331769" cy="81565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A8A061-97AB-B949-84A7-65AA8F31045E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6510606" y="4844711"/>
            <a:ext cx="1341458" cy="70356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DB1BE6D-78E6-AC43-80E6-88FA78A9EC45}"/>
              </a:ext>
            </a:extLst>
          </p:cNvPr>
          <p:cNvCxnSpPr>
            <a:stCxn id="16" idx="3"/>
            <a:endCxn id="21" idx="0"/>
          </p:cNvCxnSpPr>
          <p:nvPr/>
        </p:nvCxnSpPr>
        <p:spPr>
          <a:xfrm>
            <a:off x="6520295" y="3578606"/>
            <a:ext cx="6037119" cy="536193"/>
          </a:xfrm>
          <a:prstGeom prst="bentConnector2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9BC3A76-FB78-DF4C-92FA-F46E897AD30E}"/>
              </a:ext>
            </a:extLst>
          </p:cNvPr>
          <p:cNvCxnSpPr>
            <a:stCxn id="15" idx="3"/>
            <a:endCxn id="20" idx="0"/>
          </p:cNvCxnSpPr>
          <p:nvPr/>
        </p:nvCxnSpPr>
        <p:spPr>
          <a:xfrm>
            <a:off x="6510606" y="1565656"/>
            <a:ext cx="3589358" cy="2549144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3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9C8F87-32D7-A747-94B2-97951259B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288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648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7E725E-F7BE-814A-887C-E6C9A5AB6F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DA34EF-2FBD-574A-9FFC-E4D71B83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2375"/>
            <a:ext cx="12618720" cy="1188851"/>
          </a:xfrm>
        </p:spPr>
        <p:txBody>
          <a:bodyPr/>
          <a:lstStyle/>
          <a:p>
            <a:r>
              <a:rPr lang="en-US" dirty="0"/>
              <a:t>Resource Behavior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991547-9BB9-4340-8FA3-7E71B459E7E2}"/>
              </a:ext>
            </a:extLst>
          </p:cNvPr>
          <p:cNvSpPr/>
          <p:nvPr/>
        </p:nvSpPr>
        <p:spPr>
          <a:xfrm>
            <a:off x="446809" y="3222907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Resource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5F6136-C68A-7A4D-8D66-3CC159E84EBE}"/>
              </a:ext>
            </a:extLst>
          </p:cNvPr>
          <p:cNvSpPr/>
          <p:nvPr/>
        </p:nvSpPr>
        <p:spPr>
          <a:xfrm>
            <a:off x="4464628" y="1510146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Resource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59BEA-4582-974A-AB01-85EC50F5C926}"/>
              </a:ext>
            </a:extLst>
          </p:cNvPr>
          <p:cNvSpPr/>
          <p:nvPr/>
        </p:nvSpPr>
        <p:spPr>
          <a:xfrm>
            <a:off x="4464628" y="2649683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Resource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CCBEF8-1890-BF40-817F-901A0237BFB3}"/>
              </a:ext>
            </a:extLst>
          </p:cNvPr>
          <p:cNvSpPr/>
          <p:nvPr/>
        </p:nvSpPr>
        <p:spPr>
          <a:xfrm>
            <a:off x="4464628" y="387580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in-place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158C97-5827-7D48-813E-1DF1AE55D38C}"/>
              </a:ext>
            </a:extLst>
          </p:cNvPr>
          <p:cNvSpPr/>
          <p:nvPr/>
        </p:nvSpPr>
        <p:spPr>
          <a:xfrm>
            <a:off x="4464628" y="507594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and re-create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356D74-EC3A-1A4E-881D-8036E600B3B8}"/>
              </a:ext>
            </a:extLst>
          </p:cNvPr>
          <p:cNvSpPr/>
          <p:nvPr/>
        </p:nvSpPr>
        <p:spPr>
          <a:xfrm>
            <a:off x="7453746" y="1510145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 resources that exist in the configuration but are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associated</a:t>
            </a:r>
            <a:r>
              <a:rPr lang="en-US" dirty="0"/>
              <a:t> with a real infrastructure object in the state.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BFC13-FE28-5F45-B305-1E769755F5DB}"/>
              </a:ext>
            </a:extLst>
          </p:cNvPr>
          <p:cNvSpPr/>
          <p:nvPr/>
        </p:nvSpPr>
        <p:spPr>
          <a:xfrm>
            <a:off x="7453746" y="2649682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 resources that </a:t>
            </a:r>
            <a:r>
              <a:rPr lang="en-US" dirty="0">
                <a:solidFill>
                  <a:srgbClr val="FFFF00"/>
                </a:solidFill>
              </a:rPr>
              <a:t>exist in the state </a:t>
            </a:r>
            <a:r>
              <a:rPr lang="en-US" dirty="0"/>
              <a:t>but no longer exist in the configuration.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26E804-76D5-D344-9A79-12F327FBA335}"/>
              </a:ext>
            </a:extLst>
          </p:cNvPr>
          <p:cNvSpPr/>
          <p:nvPr/>
        </p:nvSpPr>
        <p:spPr>
          <a:xfrm>
            <a:off x="7453746" y="387580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in-place resources </a:t>
            </a:r>
            <a:r>
              <a:rPr lang="en-US" dirty="0"/>
              <a:t>whose arguments have changed.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F1FCE0-489E-C841-98F7-D11E8DA6F50C}"/>
              </a:ext>
            </a:extLst>
          </p:cNvPr>
          <p:cNvSpPr/>
          <p:nvPr/>
        </p:nvSpPr>
        <p:spPr>
          <a:xfrm>
            <a:off x="7453746" y="507594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 and re-create resources whose arguments have changed but which </a:t>
            </a:r>
            <a:r>
              <a:rPr lang="en-US" dirty="0">
                <a:solidFill>
                  <a:srgbClr val="FFFF00"/>
                </a:solidFill>
              </a:rPr>
              <a:t>cannot be updated in-place </a:t>
            </a:r>
            <a:r>
              <a:rPr lang="en-US" dirty="0"/>
              <a:t>due to remote API limitations.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2A81C4-4034-624E-B593-84BD8DFE4898}"/>
              </a:ext>
            </a:extLst>
          </p:cNvPr>
          <p:cNvSpPr/>
          <p:nvPr/>
        </p:nvSpPr>
        <p:spPr>
          <a:xfrm>
            <a:off x="446809" y="6463145"/>
            <a:ext cx="14006947" cy="6442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9235DA-E0C2-1346-9237-E88EA500BB0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951018" y="1969950"/>
            <a:ext cx="1513610" cy="171276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C897F4-1C6B-594F-A410-208177BD6021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951018" y="3109487"/>
            <a:ext cx="1513610" cy="573224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AC11ED-30D3-0641-B509-AADB4DF4FAE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951018" y="3682711"/>
            <a:ext cx="1513610" cy="65290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37456F-8F01-5248-82DD-2E5DA63C546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951018" y="3682711"/>
            <a:ext cx="1513610" cy="185304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9513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227" y="110581"/>
            <a:ext cx="36740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</a:t>
            </a:r>
            <a:br>
              <a:rPr lang="en-US" dirty="0"/>
            </a:br>
            <a:r>
              <a:rPr lang="en-US" dirty="0"/>
              <a:t>State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660" y="0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1130" y="1636556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1130" y="3067050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1129" y="4428248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655627" y="3337979"/>
            <a:ext cx="4977246" cy="25310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2157" y="3337978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097776" y="3539275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7777" y="3539275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450191" y="3964672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50192" y="3962313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373" y="4380409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144250" y="5169467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8924741" y="4717174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3645974" y="1019258"/>
            <a:ext cx="137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</a:t>
            </a:r>
          </a:p>
          <a:p>
            <a:r>
              <a:rPr lang="en-US" dirty="0"/>
              <a:t>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592282" y="1998680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592281" y="3489231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592281" y="4775632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452897" y="1154692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452896" y="2791692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452896" y="4221523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109602" y="5040310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929" y="3109949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089367" y="4105624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109603" y="3704375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335458" y="3280399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1970154" y="6050739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408254" y="4985276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599559" y="3805560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796197" y="4014739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729448" y="4672918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5122673" y="1993164"/>
            <a:ext cx="9351908" cy="7978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stored by default in a local file named "</a:t>
            </a:r>
            <a:r>
              <a:rPr lang="en-IN" dirty="0" err="1">
                <a:solidFill>
                  <a:srgbClr val="FFFF00"/>
                </a:solidFill>
              </a:rPr>
              <a:t>terraform.tfstate</a:t>
            </a:r>
            <a:r>
              <a:rPr lang="en-IN" dirty="0"/>
              <a:t>", but it can also be stored </a:t>
            </a:r>
            <a:r>
              <a:rPr lang="en-IN" dirty="0">
                <a:solidFill>
                  <a:srgbClr val="FFFF00"/>
                </a:solidFill>
              </a:rPr>
              <a:t>remotely</a:t>
            </a:r>
            <a:r>
              <a:rPr lang="en-IN" dirty="0"/>
              <a:t>, which works better in a </a:t>
            </a:r>
            <a:r>
              <a:rPr lang="en-IN" dirty="0">
                <a:solidFill>
                  <a:srgbClr val="FFFF00"/>
                </a:solidFill>
              </a:rPr>
              <a:t>team</a:t>
            </a:r>
            <a:r>
              <a:rPr lang="en-IN" dirty="0"/>
              <a:t> environment.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4387403" y="5949569"/>
            <a:ext cx="10087178" cy="6759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The </a:t>
            </a:r>
            <a:r>
              <a:rPr lang="en-IN" dirty="0">
                <a:solidFill>
                  <a:srgbClr val="FFFF00"/>
                </a:solidFill>
              </a:rPr>
              <a:t>primary purpose </a:t>
            </a:r>
            <a:r>
              <a:rPr lang="en-IN" dirty="0"/>
              <a:t>of Terraform state is to store bindings between objects in a </a:t>
            </a:r>
            <a:r>
              <a:rPr lang="en-IN" dirty="0">
                <a:solidFill>
                  <a:srgbClr val="FFFF00"/>
                </a:solidFill>
              </a:rPr>
              <a:t>remote system </a:t>
            </a:r>
            <a:r>
              <a:rPr lang="en-IN" dirty="0"/>
              <a:t>and resource instances </a:t>
            </a:r>
            <a:r>
              <a:rPr lang="en-IN" dirty="0">
                <a:solidFill>
                  <a:srgbClr val="FFFF00"/>
                </a:solidFill>
              </a:rPr>
              <a:t>declared</a:t>
            </a:r>
            <a:r>
              <a:rPr lang="en-IN" dirty="0"/>
              <a:t> in your configuration. 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813069" y="2925029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566124" y="565324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035885" y="5615488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1547033" y="608655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291726" y="4710676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011933" y="509168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798627" y="5040310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>
            <a:cxnSpLocks/>
          </p:cNvCxnSpPr>
          <p:nvPr/>
        </p:nvCxnSpPr>
        <p:spPr>
          <a:xfrm>
            <a:off x="9985664" y="3539275"/>
            <a:ext cx="3449781" cy="22684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>
            <a:cxnSpLocks/>
          </p:cNvCxnSpPr>
          <p:nvPr/>
        </p:nvCxnSpPr>
        <p:spPr>
          <a:xfrm flipV="1">
            <a:off x="10004775" y="3489231"/>
            <a:ext cx="3309552" cy="23798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70A4D40E-C91E-7949-8962-16CA9CA58D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95695" y="6487488"/>
            <a:ext cx="1101437" cy="11014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99CF2A-5CAF-3240-9423-E01A3E397A9F}"/>
              </a:ext>
            </a:extLst>
          </p:cNvPr>
          <p:cNvSpPr txBox="1"/>
          <p:nvPr/>
        </p:nvSpPr>
        <p:spPr>
          <a:xfrm>
            <a:off x="606709" y="6496763"/>
            <a:ext cx="20987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State</a:t>
            </a:r>
          </a:p>
          <a:p>
            <a:pPr algn="ctr"/>
            <a:r>
              <a:rPr lang="en-US" dirty="0"/>
              <a:t>File</a:t>
            </a:r>
          </a:p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24D621-5A5F-5746-8043-8DA87DF8CB9B}"/>
              </a:ext>
            </a:extLst>
          </p:cNvPr>
          <p:cNvSpPr/>
          <p:nvPr/>
        </p:nvSpPr>
        <p:spPr>
          <a:xfrm>
            <a:off x="5122673" y="166454"/>
            <a:ext cx="9351908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must </a:t>
            </a:r>
            <a:r>
              <a:rPr lang="en-IN" dirty="0">
                <a:solidFill>
                  <a:srgbClr val="FFFF00"/>
                </a:solidFill>
              </a:rPr>
              <a:t>store state </a:t>
            </a:r>
            <a:r>
              <a:rPr lang="en-IN" dirty="0"/>
              <a:t>about your managed infrastructure and configuration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3412F29-37E9-1C47-AD57-218EB0E0B02D}"/>
              </a:ext>
            </a:extLst>
          </p:cNvPr>
          <p:cNvSpPr/>
          <p:nvPr/>
        </p:nvSpPr>
        <p:spPr>
          <a:xfrm>
            <a:off x="5122673" y="880721"/>
            <a:ext cx="9351908" cy="1009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used by Terraform to map </a:t>
            </a:r>
            <a:r>
              <a:rPr lang="en-IN" dirty="0">
                <a:solidFill>
                  <a:srgbClr val="FFFF00"/>
                </a:solidFill>
              </a:rPr>
              <a:t>real world resources </a:t>
            </a:r>
            <a:r>
              <a:rPr lang="en-IN" dirty="0"/>
              <a:t>to your </a:t>
            </a:r>
            <a:r>
              <a:rPr lang="en-IN" dirty="0">
                <a:solidFill>
                  <a:srgbClr val="FFFF00"/>
                </a:solidFill>
              </a:rPr>
              <a:t>configuration (.</a:t>
            </a:r>
            <a:r>
              <a:rPr lang="en-IN" dirty="0" err="1">
                <a:solidFill>
                  <a:srgbClr val="FFFF00"/>
                </a:solidFill>
              </a:rPr>
              <a:t>tf</a:t>
            </a:r>
            <a:r>
              <a:rPr lang="en-IN" dirty="0">
                <a:solidFill>
                  <a:srgbClr val="FFFF00"/>
                </a:solidFill>
              </a:rPr>
              <a:t> files)</a:t>
            </a:r>
            <a:r>
              <a:rPr lang="en-IN" dirty="0"/>
              <a:t>, keep track of metadata, and to improve performance for large infrastructures.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809111-A011-DE49-AEE1-C7B35F92EF6A}"/>
              </a:ext>
            </a:extLst>
          </p:cNvPr>
          <p:cNvSpPr/>
          <p:nvPr/>
        </p:nvSpPr>
        <p:spPr>
          <a:xfrm>
            <a:off x="4387403" y="6707672"/>
            <a:ext cx="10082775" cy="9355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Terraform creates a remote object in response to a change of configuration, it will record the </a:t>
            </a:r>
            <a:r>
              <a:rPr lang="en-IN" sz="1800" dirty="0">
                <a:solidFill>
                  <a:srgbClr val="FFFF00"/>
                </a:solidFill>
              </a:rPr>
              <a:t>identity</a:t>
            </a:r>
            <a:r>
              <a:rPr lang="en-IN" sz="1800" dirty="0"/>
              <a:t> of that remote object against a particular resource instance, and then </a:t>
            </a:r>
            <a:r>
              <a:rPr lang="en-IN" sz="1800" dirty="0">
                <a:solidFill>
                  <a:srgbClr val="FFFF00"/>
                </a:solidFill>
              </a:rPr>
              <a:t>potentially</a:t>
            </a:r>
            <a:r>
              <a:rPr lang="en-IN" sz="1800" dirty="0"/>
              <a:t> </a:t>
            </a:r>
            <a:r>
              <a:rPr lang="en-IN" sz="1800" dirty="0">
                <a:solidFill>
                  <a:srgbClr val="FFFF00"/>
                </a:solidFill>
              </a:rPr>
              <a:t>update or delete </a:t>
            </a:r>
            <a:r>
              <a:rPr lang="en-IN" sz="1800" dirty="0"/>
              <a:t>that object in response to future configuration changes.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089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3" grpId="0" animBg="1"/>
      <p:bldP spid="49" grpId="0" animBg="1"/>
      <p:bldP spid="54" grpId="0" animBg="1"/>
      <p:bldP spid="5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Input Variables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Datasources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Outputs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26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68AE87-ABFE-D24A-82DB-7F8B9EBD3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BD2AEF-DFEA-4346-9F4F-76B93343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2875"/>
            <a:ext cx="1261872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7D40C4-2C43-B34D-BA7A-458ADEE161EF}"/>
              </a:ext>
            </a:extLst>
          </p:cNvPr>
          <p:cNvSpPr/>
          <p:nvPr/>
        </p:nvSpPr>
        <p:spPr bwMode="auto">
          <a:xfrm>
            <a:off x="7652062" y="4362861"/>
            <a:ext cx="6487684" cy="208705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749F32-027E-5F41-9ABD-E82437B89A28}"/>
              </a:ext>
            </a:extLst>
          </p:cNvPr>
          <p:cNvSpPr/>
          <p:nvPr/>
        </p:nvSpPr>
        <p:spPr bwMode="auto">
          <a:xfrm>
            <a:off x="6764415" y="4007803"/>
            <a:ext cx="7587204" cy="27543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84B5731-3E70-3C41-A1CC-FC4CE97B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15" y="4007803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7B2D80D-1614-734A-9934-6C1CBEAE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62" y="4362861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B0D24-37E0-1640-AA9C-DACBC00D5238}"/>
              </a:ext>
            </a:extLst>
          </p:cNvPr>
          <p:cNvSpPr/>
          <p:nvPr/>
        </p:nvSpPr>
        <p:spPr>
          <a:xfrm>
            <a:off x="9316337" y="4577025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6623E14-BFC0-2F48-ABFD-665E899C8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6338" y="4574666"/>
            <a:ext cx="225428" cy="23531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2B2893-51AA-A845-BA46-C25F258A2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8344" y="5242241"/>
            <a:ext cx="818507" cy="818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F37D74-9DA1-504D-B95A-85BF46EA3D1F}"/>
              </a:ext>
            </a:extLst>
          </p:cNvPr>
          <p:cNvSpPr txBox="1"/>
          <p:nvPr/>
        </p:nvSpPr>
        <p:spPr>
          <a:xfrm>
            <a:off x="9999085" y="4871730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0D41C2-DD0C-D541-B30D-A62A9FFEE292}"/>
              </a:ext>
            </a:extLst>
          </p:cNvPr>
          <p:cNvSpPr/>
          <p:nvPr/>
        </p:nvSpPr>
        <p:spPr>
          <a:xfrm>
            <a:off x="12236163" y="4574666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B019E-B9A6-E04B-932F-6E15EE057B27}"/>
              </a:ext>
            </a:extLst>
          </p:cNvPr>
          <p:cNvSpPr txBox="1"/>
          <p:nvPr/>
        </p:nvSpPr>
        <p:spPr>
          <a:xfrm>
            <a:off x="12536762" y="4880924"/>
            <a:ext cx="11641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VPC-SSH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5F935-987D-FF44-B7F3-45EF13BF0025}"/>
              </a:ext>
            </a:extLst>
          </p:cNvPr>
          <p:cNvSpPr/>
          <p:nvPr/>
        </p:nvSpPr>
        <p:spPr>
          <a:xfrm>
            <a:off x="12236163" y="5463059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C9450-0EB0-4443-B42B-313E5D3A986F}"/>
              </a:ext>
            </a:extLst>
          </p:cNvPr>
          <p:cNvSpPr txBox="1"/>
          <p:nvPr/>
        </p:nvSpPr>
        <p:spPr>
          <a:xfrm>
            <a:off x="12536762" y="5769317"/>
            <a:ext cx="1257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VPC-Web</a:t>
            </a:r>
          </a:p>
        </p:txBody>
      </p:sp>
      <p:pic>
        <p:nvPicPr>
          <p:cNvPr id="17" name="Graphic 9">
            <a:extLst>
              <a:ext uri="{FF2B5EF4-FFF2-40B4-BE49-F238E27FC236}">
                <a16:creationId xmlns:a16="http://schemas.microsoft.com/office/drawing/2014/main" id="{BE097B6F-1A62-0948-891B-6D02D2A2B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00" y="4963410"/>
            <a:ext cx="863154" cy="86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51A997-6621-2A4B-9D8B-4C31870A18FD}"/>
              </a:ext>
            </a:extLst>
          </p:cNvPr>
          <p:cNvSpPr txBox="1"/>
          <p:nvPr/>
        </p:nvSpPr>
        <p:spPr>
          <a:xfrm>
            <a:off x="7734383" y="5707354"/>
            <a:ext cx="15854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Key Pair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2463937-DEE9-A947-9436-E1586F458A40}"/>
              </a:ext>
            </a:extLst>
          </p:cNvPr>
          <p:cNvSpPr/>
          <p:nvPr/>
        </p:nvSpPr>
        <p:spPr>
          <a:xfrm>
            <a:off x="161329" y="3464033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Input Variables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BA46215-C2D5-D343-BFD7-B1E7FEAE9648}"/>
              </a:ext>
            </a:extLst>
          </p:cNvPr>
          <p:cNvSpPr/>
          <p:nvPr/>
        </p:nvSpPr>
        <p:spPr>
          <a:xfrm>
            <a:off x="161329" y="4672620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Output Values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1C52675-9D7C-DF45-8BB9-FE95AA1CFCE9}"/>
              </a:ext>
            </a:extLst>
          </p:cNvPr>
          <p:cNvSpPr/>
          <p:nvPr/>
        </p:nvSpPr>
        <p:spPr>
          <a:xfrm>
            <a:off x="150989" y="5881207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</a:t>
            </a:r>
            <a:r>
              <a:rPr lang="en-US" sz="4000" dirty="0" err="1"/>
              <a:t>Datasources</a:t>
            </a:r>
            <a:endParaRPr lang="en-US" sz="4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486E75-AEE3-CE40-B25B-6BE070BCF016}"/>
              </a:ext>
            </a:extLst>
          </p:cNvPr>
          <p:cNvSpPr/>
          <p:nvPr/>
        </p:nvSpPr>
        <p:spPr>
          <a:xfrm>
            <a:off x="546410" y="1347070"/>
            <a:ext cx="5107258" cy="147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</a:t>
            </a:r>
          </a:p>
          <a:p>
            <a:pPr algn="ctr"/>
            <a:r>
              <a:rPr lang="en-US" sz="4000" dirty="0"/>
              <a:t>Concepts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EDB585-C45A-8045-912E-CDEB57332C9B}"/>
              </a:ext>
            </a:extLst>
          </p:cNvPr>
          <p:cNvSpPr/>
          <p:nvPr/>
        </p:nvSpPr>
        <p:spPr>
          <a:xfrm>
            <a:off x="8199621" y="1326674"/>
            <a:ext cx="5107258" cy="14741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Services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6D83ED24-E10E-1445-B8AF-D1ADE8B90D96}"/>
              </a:ext>
            </a:extLst>
          </p:cNvPr>
          <p:cNvCxnSpPr>
            <a:stCxn id="21" idx="2"/>
            <a:endCxn id="11" idx="2"/>
          </p:cNvCxnSpPr>
          <p:nvPr/>
        </p:nvCxnSpPr>
        <p:spPr>
          <a:xfrm rot="5400000" flipH="1" flipV="1">
            <a:off x="6569005" y="2620107"/>
            <a:ext cx="667952" cy="7549233"/>
          </a:xfrm>
          <a:prstGeom prst="bentConnector3">
            <a:avLst>
              <a:gd name="adj1" fmla="val -97664"/>
            </a:avLst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009B51-3D6E-264F-AEF5-19E9868B3B79}"/>
              </a:ext>
            </a:extLst>
          </p:cNvPr>
          <p:cNvSpPr txBox="1"/>
          <p:nvPr/>
        </p:nvSpPr>
        <p:spPr>
          <a:xfrm>
            <a:off x="4997972" y="6991623"/>
            <a:ext cx="36329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Dynamically get latest AMI ID</a:t>
            </a:r>
          </a:p>
        </p:txBody>
      </p:sp>
    </p:spTree>
    <p:extLst>
      <p:ext uri="{BB962C8B-B14F-4D97-AF65-F5344CB8AC3E}">
        <p14:creationId xmlns:p14="http://schemas.microsoft.com/office/powerpoint/2010/main" val="69467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2" grpId="0"/>
      <p:bldP spid="13" grpId="0" animBg="1"/>
      <p:bldP spid="14" grpId="0"/>
      <p:bldP spid="15" grpId="0" animBg="1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CE3296-3505-8142-A442-843834A78F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68C79D-68D6-F448-B5C0-3D84BB22BE6C}"/>
              </a:ext>
            </a:extLst>
          </p:cNvPr>
          <p:cNvSpPr/>
          <p:nvPr/>
        </p:nvSpPr>
        <p:spPr>
          <a:xfrm>
            <a:off x="4796412" y="343968"/>
            <a:ext cx="5677319" cy="176386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C2984C-B694-5F40-914A-BA3F6B150F42}"/>
              </a:ext>
            </a:extLst>
          </p:cNvPr>
          <p:cNvSpPr/>
          <p:nvPr/>
        </p:nvSpPr>
        <p:spPr>
          <a:xfrm>
            <a:off x="26125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Input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9D66EC-AA3C-3C46-AFBB-09D744EB3F74}"/>
              </a:ext>
            </a:extLst>
          </p:cNvPr>
          <p:cNvSpPr/>
          <p:nvPr/>
        </p:nvSpPr>
        <p:spPr>
          <a:xfrm>
            <a:off x="559860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Output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53EDE2-225B-FD40-9C54-9AD8BEC23F53}"/>
              </a:ext>
            </a:extLst>
          </p:cNvPr>
          <p:cNvSpPr/>
          <p:nvPr/>
        </p:nvSpPr>
        <p:spPr>
          <a:xfrm>
            <a:off x="10473731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7078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BA0E52-3184-B140-B221-068A0752A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1EF206-2E73-FF42-A9C7-4D7E4E81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06"/>
            <a:ext cx="12618720" cy="1188851"/>
          </a:xfrm>
        </p:spPr>
        <p:txBody>
          <a:bodyPr/>
          <a:lstStyle/>
          <a:p>
            <a:r>
              <a:rPr lang="en-US" dirty="0"/>
              <a:t>Terraform Input Variables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796C94-FB48-F243-BDB5-B13EE7FF7561}"/>
              </a:ext>
            </a:extLst>
          </p:cNvPr>
          <p:cNvSpPr/>
          <p:nvPr/>
        </p:nvSpPr>
        <p:spPr>
          <a:xfrm>
            <a:off x="5903407" y="4114800"/>
            <a:ext cx="2783393" cy="21440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</a:t>
            </a:r>
            <a:r>
              <a:rPr lang="en-US" sz="3500" dirty="0">
                <a:solidFill>
                  <a:srgbClr val="FFFF00"/>
                </a:solidFill>
              </a:rPr>
              <a:t>Input Variables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B29720-A780-334D-8F91-7261B83098F4}"/>
              </a:ext>
            </a:extLst>
          </p:cNvPr>
          <p:cNvSpPr/>
          <p:nvPr/>
        </p:nvSpPr>
        <p:spPr>
          <a:xfrm>
            <a:off x="50243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- </a:t>
            </a:r>
            <a:r>
              <a:rPr lang="en-US" dirty="0">
                <a:solidFill>
                  <a:srgbClr val="FFFF00"/>
                </a:solidFill>
              </a:rPr>
              <a:t>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CBC665-C043-E041-A5F1-AF7C90FB0596}"/>
              </a:ext>
            </a:extLst>
          </p:cNvPr>
          <p:cNvSpPr/>
          <p:nvPr/>
        </p:nvSpPr>
        <p:spPr>
          <a:xfrm>
            <a:off x="50243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/>
              <a:t>Provide Input Variables </a:t>
            </a:r>
            <a:r>
              <a:rPr lang="en-US" sz="2100" dirty="0">
                <a:solidFill>
                  <a:srgbClr val="FFFF00"/>
                </a:solidFill>
              </a:rPr>
              <a:t>when prompted </a:t>
            </a:r>
            <a:r>
              <a:rPr lang="en-US" sz="2100" dirty="0"/>
              <a:t>during </a:t>
            </a:r>
            <a:r>
              <a:rPr lang="en-US" sz="2100" dirty="0">
                <a:solidFill>
                  <a:srgbClr val="FFFF00"/>
                </a:solidFill>
              </a:rPr>
              <a:t>terraform plan or apply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8FC00B-60EF-4349-8CC1-25B5D4FCCA6C}"/>
              </a:ext>
            </a:extLst>
          </p:cNvPr>
          <p:cNvSpPr/>
          <p:nvPr/>
        </p:nvSpPr>
        <p:spPr>
          <a:xfrm>
            <a:off x="50243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CLI argument </a:t>
            </a:r>
            <a:r>
              <a:rPr lang="en-IN" dirty="0">
                <a:solidFill>
                  <a:srgbClr val="FFFF00"/>
                </a:solidFill>
              </a:rPr>
              <a:t>-var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6D5940-9578-D940-AEE9-58AE656DF468}"/>
              </a:ext>
            </a:extLst>
          </p:cNvPr>
          <p:cNvSpPr/>
          <p:nvPr/>
        </p:nvSpPr>
        <p:spPr>
          <a:xfrm>
            <a:off x="50243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</a:t>
            </a:r>
            <a:r>
              <a:rPr lang="en-IN" dirty="0">
                <a:solidFill>
                  <a:srgbClr val="FFFF00"/>
                </a:solidFill>
              </a:rPr>
              <a:t>Environment Variables (</a:t>
            </a:r>
            <a:r>
              <a:rPr lang="en-IN" dirty="0" err="1">
                <a:solidFill>
                  <a:srgbClr val="FFFF00"/>
                </a:solidFill>
              </a:rPr>
              <a:t>TF_var_aa</a:t>
            </a:r>
            <a:r>
              <a:rPr lang="en-IN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A14D2D-01E7-0E42-9344-5D28BC1A5ADB}"/>
              </a:ext>
            </a:extLst>
          </p:cNvPr>
          <p:cNvSpPr/>
          <p:nvPr/>
        </p:nvSpPr>
        <p:spPr>
          <a:xfrm>
            <a:off x="50243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terraform.tfvars</a:t>
            </a:r>
            <a:r>
              <a:rPr lang="en-IN" dirty="0"/>
              <a:t>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09AE2DC-3642-9342-9EBF-D5F69ECA5292}"/>
              </a:ext>
            </a:extLst>
          </p:cNvPr>
          <p:cNvSpPr/>
          <p:nvPr/>
        </p:nvSpPr>
        <p:spPr>
          <a:xfrm>
            <a:off x="9893607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00" dirty="0"/>
              <a:t>Provide Input Variables using </a:t>
            </a:r>
            <a:r>
              <a:rPr lang="en-IN" sz="2100" dirty="0">
                <a:solidFill>
                  <a:srgbClr val="FFFF00"/>
                </a:solidFill>
              </a:rPr>
              <a:t>&lt;any-name&gt;.</a:t>
            </a:r>
            <a:r>
              <a:rPr lang="en-IN" sz="2100" dirty="0" err="1">
                <a:solidFill>
                  <a:srgbClr val="FFFF00"/>
                </a:solidFill>
              </a:rPr>
              <a:t>tfvars</a:t>
            </a:r>
            <a:r>
              <a:rPr lang="en-IN" sz="2100" dirty="0"/>
              <a:t> file with CLI </a:t>
            </a:r>
          </a:p>
          <a:p>
            <a:r>
              <a:rPr lang="en-IN" sz="2100" dirty="0"/>
              <a:t>argument </a:t>
            </a:r>
            <a:r>
              <a:rPr lang="en-IN" sz="2100" dirty="0">
                <a:solidFill>
                  <a:srgbClr val="FFFF00"/>
                </a:solidFill>
              </a:rPr>
              <a:t>-var-file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8DCBBE-F089-C945-9C8D-7CB440C435F5}"/>
              </a:ext>
            </a:extLst>
          </p:cNvPr>
          <p:cNvSpPr/>
          <p:nvPr/>
        </p:nvSpPr>
        <p:spPr>
          <a:xfrm>
            <a:off x="9893607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auto.tfvars</a:t>
            </a:r>
            <a:r>
              <a:rPr lang="en-IN" dirty="0"/>
              <a:t> files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69C25F-6472-0C41-992F-2748E14019F0}"/>
              </a:ext>
            </a:extLst>
          </p:cNvPr>
          <p:cNvSpPr/>
          <p:nvPr/>
        </p:nvSpPr>
        <p:spPr>
          <a:xfrm>
            <a:off x="9893607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complex type </a:t>
            </a:r>
            <a:r>
              <a:rPr lang="en-IN" dirty="0">
                <a:solidFill>
                  <a:srgbClr val="FFFF00"/>
                </a:solidFill>
              </a:rPr>
              <a:t>constructors</a:t>
            </a:r>
            <a:r>
              <a:rPr lang="en-IN" dirty="0"/>
              <a:t> like </a:t>
            </a:r>
            <a:r>
              <a:rPr lang="en-IN" dirty="0">
                <a:solidFill>
                  <a:srgbClr val="FFFF00"/>
                </a:solidFill>
              </a:rPr>
              <a:t>List</a:t>
            </a:r>
            <a:r>
              <a:rPr lang="en-US" dirty="0">
                <a:solidFill>
                  <a:srgbClr val="FFFF00"/>
                </a:solidFill>
              </a:rPr>
              <a:t> &amp; Map </a:t>
            </a:r>
            <a:r>
              <a:rPr lang="en-US" dirty="0">
                <a:solidFill>
                  <a:schemeClr val="bg1"/>
                </a:solidFill>
              </a:rPr>
              <a:t>in Input Variables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2207C1-2742-934C-A346-D4FB2C92F192}"/>
              </a:ext>
            </a:extLst>
          </p:cNvPr>
          <p:cNvSpPr/>
          <p:nvPr/>
        </p:nvSpPr>
        <p:spPr>
          <a:xfrm>
            <a:off x="9893607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</a:t>
            </a:r>
            <a:r>
              <a:rPr lang="en-IN" dirty="0">
                <a:solidFill>
                  <a:srgbClr val="FFFF00"/>
                </a:solidFill>
              </a:rPr>
              <a:t>Custom Validation Rules </a:t>
            </a:r>
            <a:r>
              <a:rPr lang="en-IN" dirty="0"/>
              <a:t>in Variables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C43216-BF31-B249-9538-4B6E4A7B4D2F}"/>
              </a:ext>
            </a:extLst>
          </p:cNvPr>
          <p:cNvSpPr/>
          <p:nvPr/>
        </p:nvSpPr>
        <p:spPr>
          <a:xfrm>
            <a:off x="9893607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Protect </a:t>
            </a:r>
            <a:r>
              <a:rPr lang="en-IN" dirty="0">
                <a:solidFill>
                  <a:srgbClr val="FFFF00"/>
                </a:solidFill>
              </a:rPr>
              <a:t>Sensitive</a:t>
            </a:r>
            <a:r>
              <a:rPr lang="en-IN" dirty="0"/>
              <a:t> Input Variables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0D8524-B378-274D-A677-74E94D3A7B7A}"/>
              </a:ext>
            </a:extLst>
          </p:cNvPr>
          <p:cNvSpPr/>
          <p:nvPr/>
        </p:nvSpPr>
        <p:spPr>
          <a:xfrm>
            <a:off x="291402" y="1172245"/>
            <a:ext cx="13977257" cy="9981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serve as </a:t>
            </a:r>
            <a:r>
              <a:rPr lang="en-US" dirty="0">
                <a:solidFill>
                  <a:srgbClr val="FFFF00"/>
                </a:solidFill>
              </a:rPr>
              <a:t>parameters</a:t>
            </a:r>
            <a:r>
              <a:rPr lang="en-US" dirty="0"/>
              <a:t> for a Terraform module, allowing aspects of the module to be </a:t>
            </a:r>
            <a:r>
              <a:rPr lang="en-US" dirty="0">
                <a:solidFill>
                  <a:srgbClr val="FFFF00"/>
                </a:solidFill>
              </a:rPr>
              <a:t>customized</a:t>
            </a:r>
            <a:r>
              <a:rPr lang="en-US" dirty="0"/>
              <a:t> without </a:t>
            </a:r>
            <a:r>
              <a:rPr lang="en-US" dirty="0">
                <a:solidFill>
                  <a:srgbClr val="FFFF00"/>
                </a:solidFill>
              </a:rPr>
              <a:t>altering</a:t>
            </a:r>
            <a:r>
              <a:rPr lang="en-US" dirty="0"/>
              <a:t> the module's own source code, and allowing modules to be </a:t>
            </a:r>
            <a:r>
              <a:rPr lang="en-US" dirty="0">
                <a:solidFill>
                  <a:srgbClr val="FFFF00"/>
                </a:solidFill>
              </a:rPr>
              <a:t>shared </a:t>
            </a:r>
            <a:r>
              <a:rPr lang="en-US" dirty="0"/>
              <a:t>between </a:t>
            </a:r>
            <a:r>
              <a:rPr lang="en-US" dirty="0">
                <a:solidFill>
                  <a:srgbClr val="FFFF00"/>
                </a:solidFill>
              </a:rPr>
              <a:t>different configurations</a:t>
            </a:r>
            <a:r>
              <a:rPr lang="en-US" dirty="0"/>
              <a:t>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789166-6D80-B947-8AEF-B2667D9B9113}"/>
              </a:ext>
            </a:extLst>
          </p:cNvPr>
          <p:cNvSpPr/>
          <p:nvPr/>
        </p:nvSpPr>
        <p:spPr>
          <a:xfrm>
            <a:off x="4736794" y="272394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5EFF21E-C636-5A43-A331-D80DD98A26DB}"/>
              </a:ext>
            </a:extLst>
          </p:cNvPr>
          <p:cNvSpPr/>
          <p:nvPr/>
        </p:nvSpPr>
        <p:spPr>
          <a:xfrm>
            <a:off x="4740815" y="3734832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1A84F8-5573-2F42-B07C-C9FFEF121E7D}"/>
              </a:ext>
            </a:extLst>
          </p:cNvPr>
          <p:cNvSpPr/>
          <p:nvPr/>
        </p:nvSpPr>
        <p:spPr>
          <a:xfrm>
            <a:off x="4736794" y="482193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F7C133-1F06-C34B-AE64-CE6C8A1D724E}"/>
              </a:ext>
            </a:extLst>
          </p:cNvPr>
          <p:cNvSpPr/>
          <p:nvPr/>
        </p:nvSpPr>
        <p:spPr>
          <a:xfrm>
            <a:off x="4740815" y="5909036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0A75109-6B7B-7741-A786-854EAB77F78A}"/>
              </a:ext>
            </a:extLst>
          </p:cNvPr>
          <p:cNvSpPr/>
          <p:nvPr/>
        </p:nvSpPr>
        <p:spPr>
          <a:xfrm>
            <a:off x="4736794" y="691991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92ACD3-E1EC-B343-8710-919AD37F043A}"/>
              </a:ext>
            </a:extLst>
          </p:cNvPr>
          <p:cNvSpPr/>
          <p:nvPr/>
        </p:nvSpPr>
        <p:spPr>
          <a:xfrm>
            <a:off x="9206799" y="269288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F53E63-C7DD-204D-B6B7-3E4AFD37121B}"/>
              </a:ext>
            </a:extLst>
          </p:cNvPr>
          <p:cNvSpPr/>
          <p:nvPr/>
        </p:nvSpPr>
        <p:spPr>
          <a:xfrm>
            <a:off x="9210820" y="3703767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D2B4F4-74D3-EE4B-8691-46209440E10C}"/>
              </a:ext>
            </a:extLst>
          </p:cNvPr>
          <p:cNvSpPr/>
          <p:nvPr/>
        </p:nvSpPr>
        <p:spPr>
          <a:xfrm>
            <a:off x="9206799" y="479086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955755-3E43-774F-A421-DA759982EC23}"/>
              </a:ext>
            </a:extLst>
          </p:cNvPr>
          <p:cNvSpPr/>
          <p:nvPr/>
        </p:nvSpPr>
        <p:spPr>
          <a:xfrm>
            <a:off x="9210820" y="5877971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63A84E6-2DFA-1845-B2C1-4D866412811F}"/>
              </a:ext>
            </a:extLst>
          </p:cNvPr>
          <p:cNvSpPr/>
          <p:nvPr/>
        </p:nvSpPr>
        <p:spPr>
          <a:xfrm>
            <a:off x="9206799" y="688885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836713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4EDB94-2EA5-9D46-A5D5-0756AA4D41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D64BAB-8D2D-4944-9560-30719A09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53" y="-126157"/>
            <a:ext cx="7012745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1CA3FF-FC23-8847-A5B0-BB1C339A77E2}"/>
              </a:ext>
            </a:extLst>
          </p:cNvPr>
          <p:cNvSpPr/>
          <p:nvPr/>
        </p:nvSpPr>
        <p:spPr>
          <a:xfrm>
            <a:off x="190919" y="1215851"/>
            <a:ext cx="8189405" cy="71343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i="1" dirty="0"/>
              <a:t>Data sources</a:t>
            </a:r>
            <a:r>
              <a:rPr lang="en-IN" dirty="0"/>
              <a:t> allow data to be </a:t>
            </a:r>
            <a:r>
              <a:rPr lang="en-IN" dirty="0">
                <a:solidFill>
                  <a:srgbClr val="FFFF00"/>
                </a:solidFill>
              </a:rPr>
              <a:t>fetched or computed </a:t>
            </a:r>
            <a:r>
              <a:rPr lang="en-IN" dirty="0"/>
              <a:t>for use elsewhere in Terraform configuration.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EB9625-9145-594E-BC2E-8B81A94290D9}"/>
              </a:ext>
            </a:extLst>
          </p:cNvPr>
          <p:cNvSpPr/>
          <p:nvPr/>
        </p:nvSpPr>
        <p:spPr>
          <a:xfrm>
            <a:off x="190917" y="2155607"/>
            <a:ext cx="8189405" cy="11401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 of data sources allows a Terraform configuration to make use of information defined </a:t>
            </a:r>
            <a:r>
              <a:rPr lang="en-IN" dirty="0">
                <a:solidFill>
                  <a:srgbClr val="FFFF00"/>
                </a:solidFill>
              </a:rPr>
              <a:t>outside of Terraform</a:t>
            </a:r>
            <a:r>
              <a:rPr lang="en-IN" dirty="0"/>
              <a:t>, or defined by </a:t>
            </a:r>
            <a:r>
              <a:rPr lang="en-IN" dirty="0">
                <a:solidFill>
                  <a:srgbClr val="FFFF00"/>
                </a:solidFill>
              </a:rPr>
              <a:t>another separate Terraform configuration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9DDCF7-062B-7749-A1FA-3E4A58645894}"/>
              </a:ext>
            </a:extLst>
          </p:cNvPr>
          <p:cNvSpPr/>
          <p:nvPr/>
        </p:nvSpPr>
        <p:spPr>
          <a:xfrm>
            <a:off x="190917" y="3522040"/>
            <a:ext cx="8189405" cy="757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data source is accessed via a special kind of resource known as a </a:t>
            </a:r>
            <a:r>
              <a:rPr lang="en-IN" i="1" dirty="0">
                <a:solidFill>
                  <a:srgbClr val="FFFF00"/>
                </a:solidFill>
              </a:rPr>
              <a:t>data resource</a:t>
            </a:r>
            <a:r>
              <a:rPr lang="en-IN" dirty="0"/>
              <a:t>, declared using a </a:t>
            </a:r>
            <a:r>
              <a:rPr lang="en-IN" dirty="0">
                <a:solidFill>
                  <a:srgbClr val="FFFF00"/>
                </a:solidFill>
              </a:rPr>
              <a:t>data block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E4EC9-EE9B-4C44-B35B-1D498A37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82" y="351313"/>
            <a:ext cx="5679011" cy="715480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257484-CABE-3B43-B7AE-827442691772}"/>
              </a:ext>
            </a:extLst>
          </p:cNvPr>
          <p:cNvSpPr/>
          <p:nvPr/>
        </p:nvSpPr>
        <p:spPr>
          <a:xfrm>
            <a:off x="190917" y="4524718"/>
            <a:ext cx="8189405" cy="99374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Each data resource is associated with a </a:t>
            </a:r>
            <a:r>
              <a:rPr lang="en-IN" dirty="0">
                <a:solidFill>
                  <a:srgbClr val="FFFF00"/>
                </a:solidFill>
              </a:rPr>
              <a:t>single data source</a:t>
            </a:r>
            <a:r>
              <a:rPr lang="en-IN" dirty="0"/>
              <a:t>, which determines the </a:t>
            </a:r>
            <a:r>
              <a:rPr lang="en-IN" dirty="0">
                <a:solidFill>
                  <a:srgbClr val="FFFF00"/>
                </a:solidFill>
              </a:rPr>
              <a:t>kind of object (or objects) </a:t>
            </a:r>
            <a:r>
              <a:rPr lang="en-IN" dirty="0"/>
              <a:t>it reads and what </a:t>
            </a:r>
            <a:r>
              <a:rPr lang="en-IN" dirty="0">
                <a:solidFill>
                  <a:srgbClr val="FFFF00"/>
                </a:solidFill>
              </a:rPr>
              <a:t>query constraint arguments</a:t>
            </a:r>
            <a:r>
              <a:rPr lang="en-IN" dirty="0"/>
              <a:t> are available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CC570C-32C6-8B41-8EA8-8F28C22DC80B}"/>
              </a:ext>
            </a:extLst>
          </p:cNvPr>
          <p:cNvSpPr/>
          <p:nvPr/>
        </p:nvSpPr>
        <p:spPr>
          <a:xfrm>
            <a:off x="190916" y="5763913"/>
            <a:ext cx="8189405" cy="157138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have the </a:t>
            </a:r>
            <a:r>
              <a:rPr lang="en-IN" dirty="0">
                <a:solidFill>
                  <a:srgbClr val="FFFF00"/>
                </a:solidFill>
              </a:rPr>
              <a:t>same dependency resolution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as defined for managed resources. Setting the </a:t>
            </a:r>
            <a:r>
              <a:rPr lang="en-IN" dirty="0" err="1">
                <a:solidFill>
                  <a:srgbClr val="FFFF00"/>
                </a:solidFill>
              </a:rPr>
              <a:t>depends_on</a:t>
            </a:r>
            <a:r>
              <a:rPr lang="en-IN" dirty="0">
                <a:solidFill>
                  <a:srgbClr val="FFFF00"/>
                </a:solidFill>
              </a:rPr>
              <a:t> meta-argument </a:t>
            </a:r>
            <a:r>
              <a:rPr lang="en-IN" dirty="0"/>
              <a:t>within data blocks </a:t>
            </a:r>
            <a:r>
              <a:rPr lang="en-IN" dirty="0">
                <a:solidFill>
                  <a:srgbClr val="FF0000"/>
                </a:solidFill>
              </a:rPr>
              <a:t>defers</a:t>
            </a:r>
            <a:r>
              <a:rPr lang="en-IN" dirty="0"/>
              <a:t> reading of the data source until after all changes to the dependencies have been </a:t>
            </a:r>
            <a:r>
              <a:rPr lang="en-IN" dirty="0">
                <a:solidFill>
                  <a:srgbClr val="FFFF00"/>
                </a:solidFill>
              </a:rPr>
              <a:t>applied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2D3768-98DA-3E4B-A33A-F3006109BBB2}"/>
              </a:ext>
            </a:extLst>
          </p:cNvPr>
          <p:cNvSpPr/>
          <p:nvPr/>
        </p:nvSpPr>
        <p:spPr>
          <a:xfrm>
            <a:off x="8721969" y="723481"/>
            <a:ext cx="3928906" cy="339213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CBE0D6-CF45-C64C-8E70-127218EF0B09}"/>
              </a:ext>
            </a:extLst>
          </p:cNvPr>
          <p:cNvCxnSpPr>
            <a:stCxn id="7" idx="3"/>
          </p:cNvCxnSpPr>
          <p:nvPr/>
        </p:nvCxnSpPr>
        <p:spPr>
          <a:xfrm flipV="1">
            <a:off x="8380322" y="1062694"/>
            <a:ext cx="723485" cy="28379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9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5C6D80-DA37-E84C-A818-22C086121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7102F8-D451-AD47-9A3F-086CC062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96" y="50243"/>
            <a:ext cx="6439989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E19617-85D4-4447-8E77-2E93035B915F}"/>
              </a:ext>
            </a:extLst>
          </p:cNvPr>
          <p:cNvSpPr/>
          <p:nvPr/>
        </p:nvSpPr>
        <p:spPr>
          <a:xfrm>
            <a:off x="401933" y="1419965"/>
            <a:ext cx="6913266" cy="7134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We can refer the data resource in a resource as depicted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586C5-03CF-9D4E-AF8D-1C963248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213" y="236764"/>
            <a:ext cx="6698254" cy="39835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EBBA1B-6431-BA4B-955D-D244B1671D59}"/>
              </a:ext>
            </a:extLst>
          </p:cNvPr>
          <p:cNvSpPr/>
          <p:nvPr/>
        </p:nvSpPr>
        <p:spPr>
          <a:xfrm>
            <a:off x="7908053" y="984738"/>
            <a:ext cx="6169688" cy="381838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B681E-5A98-4643-9586-E08F923E3F6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315199" y="1175657"/>
            <a:ext cx="592854" cy="6010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773F4F-3FAE-E745-9345-F0829482A279}"/>
              </a:ext>
            </a:extLst>
          </p:cNvPr>
          <p:cNvSpPr/>
          <p:nvPr/>
        </p:nvSpPr>
        <p:spPr>
          <a:xfrm>
            <a:off x="185894" y="6005969"/>
            <a:ext cx="14258611" cy="163032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support </a:t>
            </a:r>
            <a:r>
              <a:rPr lang="en-IN" dirty="0">
                <a:solidFill>
                  <a:srgbClr val="FFFF00"/>
                </a:solidFill>
              </a:rPr>
              <a:t>count</a:t>
            </a:r>
            <a:r>
              <a:rPr lang="en-IN" dirty="0"/>
              <a:t> and </a:t>
            </a:r>
            <a:r>
              <a:rPr lang="en-IN" dirty="0" err="1">
                <a:solidFill>
                  <a:srgbClr val="FFFF00"/>
                </a:solidFill>
              </a:rPr>
              <a:t>for_each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meta-arguments as defined for managed resources, with the </a:t>
            </a:r>
            <a:r>
              <a:rPr lang="en-IN" dirty="0">
                <a:solidFill>
                  <a:srgbClr val="FFFF00"/>
                </a:solidFill>
              </a:rPr>
              <a:t>same syntax and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.</a:t>
            </a:r>
          </a:p>
          <a:p>
            <a:r>
              <a:rPr lang="en-IN" dirty="0"/>
              <a:t>Each instance will </a:t>
            </a:r>
            <a:r>
              <a:rPr lang="en-IN" dirty="0">
                <a:solidFill>
                  <a:srgbClr val="FFFF00"/>
                </a:solidFill>
              </a:rPr>
              <a:t>separately read </a:t>
            </a:r>
            <a:r>
              <a:rPr lang="en-IN" dirty="0"/>
              <a:t>from its data source with its own variant of the constraint arguments, producing an </a:t>
            </a:r>
            <a:r>
              <a:rPr lang="en-IN" dirty="0">
                <a:solidFill>
                  <a:srgbClr val="FFFF00"/>
                </a:solidFill>
              </a:rPr>
              <a:t>indexed result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433B7E-8BC0-B548-B97E-7A1A5D0463CC}"/>
              </a:ext>
            </a:extLst>
          </p:cNvPr>
          <p:cNvSpPr/>
          <p:nvPr/>
        </p:nvSpPr>
        <p:spPr>
          <a:xfrm>
            <a:off x="190918" y="4312431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Data resources support the 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  <a:r>
              <a:rPr lang="en-US" dirty="0"/>
              <a:t> meta-argument as defined for managed resources, with the </a:t>
            </a:r>
            <a:r>
              <a:rPr lang="en-US" dirty="0">
                <a:solidFill>
                  <a:srgbClr val="FFFF00"/>
                </a:solidFill>
              </a:rPr>
              <a:t>same syntax and behavior</a:t>
            </a:r>
            <a:r>
              <a:rPr lang="en-US" dirty="0"/>
              <a:t>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C5A00E-746E-D443-92D8-08AAB4DEBDB6}"/>
              </a:ext>
            </a:extLst>
          </p:cNvPr>
          <p:cNvSpPr/>
          <p:nvPr/>
        </p:nvSpPr>
        <p:spPr>
          <a:xfrm>
            <a:off x="190918" y="5159200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</a:t>
            </a:r>
            <a:r>
              <a:rPr lang="en-IN" dirty="0">
                <a:solidFill>
                  <a:srgbClr val="FF0000"/>
                </a:solidFill>
              </a:rPr>
              <a:t>do not currently have </a:t>
            </a:r>
            <a:r>
              <a:rPr lang="en-IN" dirty="0"/>
              <a:t>any customization settings available for their </a:t>
            </a:r>
            <a:r>
              <a:rPr lang="en-IN" dirty="0">
                <a:solidFill>
                  <a:srgbClr val="FFFF00"/>
                </a:solidFill>
              </a:rPr>
              <a:t>lifecycle</a:t>
            </a:r>
            <a:r>
              <a:rPr lang="en-IN" dirty="0"/>
              <a:t>, but the lifecycle nested block is </a:t>
            </a:r>
            <a:r>
              <a:rPr lang="en-IN" dirty="0">
                <a:solidFill>
                  <a:srgbClr val="FFFF00"/>
                </a:solidFill>
              </a:rPr>
              <a:t>reserved</a:t>
            </a:r>
            <a:r>
              <a:rPr lang="en-IN" dirty="0"/>
              <a:t> in case any are added in future versions.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7F0EE3-F654-7949-A720-0BE81C8B1BBA}"/>
              </a:ext>
            </a:extLst>
          </p:cNvPr>
          <p:cNvSpPr/>
          <p:nvPr/>
        </p:nvSpPr>
        <p:spPr>
          <a:xfrm>
            <a:off x="1322092" y="2789349"/>
            <a:ext cx="5510787" cy="115745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Meta-Arguments for </a:t>
            </a:r>
            <a:r>
              <a:rPr lang="en-US" sz="3000" dirty="0" err="1"/>
              <a:t>Datasources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396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AAB6A2-7355-604E-94B1-C47293EC65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B93DC-C844-5B4B-B771-6C99DDF0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Fundamentals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E5CF6-B908-624F-9EF5-5106269D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305050"/>
            <a:ext cx="11277600" cy="36195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863F49E-F9FB-224F-AC51-B8B34F5C5990}"/>
              </a:ext>
            </a:extLst>
          </p:cNvPr>
          <p:cNvSpPr/>
          <p:nvPr/>
        </p:nvSpPr>
        <p:spPr>
          <a:xfrm>
            <a:off x="9895114" y="2438400"/>
            <a:ext cx="2862943" cy="3287486"/>
          </a:xfrm>
          <a:prstGeom prst="roundRect">
            <a:avLst>
              <a:gd name="adj" fmla="val 10583"/>
            </a:avLst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990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A4A0A7-E713-794C-AF4C-2DF33E42C3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90E78D-5CA7-5A4F-B859-7CC018FF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48"/>
            <a:ext cx="12618720" cy="1188851"/>
          </a:xfrm>
        </p:spPr>
        <p:txBody>
          <a:bodyPr/>
          <a:lstStyle/>
          <a:p>
            <a:r>
              <a:rPr lang="en-US" dirty="0"/>
              <a:t>Terraform Variables – </a:t>
            </a:r>
            <a:r>
              <a:rPr lang="en-US" dirty="0">
                <a:solidFill>
                  <a:srgbClr val="00B050"/>
                </a:solidFill>
              </a:rPr>
              <a:t>Output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5130F5-1610-344C-AF5D-19FBFB81DC2C}"/>
              </a:ext>
            </a:extLst>
          </p:cNvPr>
          <p:cNvSpPr/>
          <p:nvPr/>
        </p:nvSpPr>
        <p:spPr>
          <a:xfrm>
            <a:off x="5917977" y="2446209"/>
            <a:ext cx="2833635" cy="22445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Variables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3521D-B240-4E4B-A480-95A18FA3CCF1}"/>
              </a:ext>
            </a:extLst>
          </p:cNvPr>
          <p:cNvSpPr/>
          <p:nvPr/>
        </p:nvSpPr>
        <p:spPr>
          <a:xfrm>
            <a:off x="280684" y="2372710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root module can use outputs to </a:t>
            </a:r>
            <a:r>
              <a:rPr lang="en-US" sz="2500" dirty="0">
                <a:solidFill>
                  <a:srgbClr val="FFFF00"/>
                </a:solidFill>
              </a:rPr>
              <a:t>print</a:t>
            </a:r>
            <a:r>
              <a:rPr lang="en-US" sz="2500" dirty="0"/>
              <a:t> certain values in the </a:t>
            </a:r>
            <a:r>
              <a:rPr lang="en-US" sz="2500" dirty="0">
                <a:solidFill>
                  <a:srgbClr val="FFFF00"/>
                </a:solidFill>
              </a:rPr>
              <a:t>CLI output </a:t>
            </a:r>
            <a:r>
              <a:rPr lang="en-US" sz="2500" dirty="0"/>
              <a:t>after running </a:t>
            </a:r>
            <a:r>
              <a:rPr lang="en-US" sz="2500" dirty="0">
                <a:solidFill>
                  <a:srgbClr val="FFFF00"/>
                </a:solidFill>
              </a:rPr>
              <a:t>terraform apply</a:t>
            </a:r>
            <a:r>
              <a:rPr lang="en-US" sz="2500" dirty="0"/>
              <a:t>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18ED92-670E-E24F-9B93-90023553A9C6}"/>
              </a:ext>
            </a:extLst>
          </p:cNvPr>
          <p:cNvSpPr/>
          <p:nvPr/>
        </p:nvSpPr>
        <p:spPr>
          <a:xfrm>
            <a:off x="5027525" y="4946427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using </a:t>
            </a:r>
            <a:r>
              <a:rPr lang="en-US" dirty="0">
                <a:solidFill>
                  <a:srgbClr val="FFFF00"/>
                </a:solidFill>
              </a:rPr>
              <a:t>remote state</a:t>
            </a:r>
            <a:r>
              <a:rPr lang="en-US" dirty="0"/>
              <a:t>, root module outputs can be accessed by other configurations via a </a:t>
            </a:r>
            <a:r>
              <a:rPr lang="en-US" dirty="0" err="1">
                <a:solidFill>
                  <a:srgbClr val="FFFF00"/>
                </a:solidFill>
              </a:rPr>
              <a:t>terraform_remote_state</a:t>
            </a:r>
            <a:r>
              <a:rPr lang="en-US" dirty="0">
                <a:solidFill>
                  <a:srgbClr val="FFFF00"/>
                </a:solidFill>
              </a:rPr>
              <a:t> data source.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37EEA3-91BE-0549-BD32-AB2CB8961B56}"/>
              </a:ext>
            </a:extLst>
          </p:cNvPr>
          <p:cNvSpPr/>
          <p:nvPr/>
        </p:nvSpPr>
        <p:spPr>
          <a:xfrm>
            <a:off x="9601200" y="2262179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child module can use outputs to </a:t>
            </a:r>
            <a:r>
              <a:rPr lang="en-US" sz="2500" dirty="0">
                <a:solidFill>
                  <a:srgbClr val="FFFF00"/>
                </a:solidFill>
              </a:rPr>
              <a:t>expose a subset </a:t>
            </a:r>
            <a:r>
              <a:rPr lang="en-US" sz="2500" dirty="0"/>
              <a:t>of its resource attributes to a </a:t>
            </a:r>
            <a:r>
              <a:rPr lang="en-US" sz="2500" dirty="0">
                <a:solidFill>
                  <a:srgbClr val="FFFF00"/>
                </a:solidFill>
              </a:rPr>
              <a:t>parent module</a:t>
            </a:r>
            <a:r>
              <a:rPr lang="en-US" sz="2500" dirty="0"/>
              <a:t>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925258-E2E9-5441-A690-E402F1A56AEC}"/>
              </a:ext>
            </a:extLst>
          </p:cNvPr>
          <p:cNvSpPr/>
          <p:nvPr/>
        </p:nvSpPr>
        <p:spPr>
          <a:xfrm>
            <a:off x="452176" y="1200399"/>
            <a:ext cx="13665758" cy="72888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Output values are like the </a:t>
            </a:r>
            <a:r>
              <a:rPr lang="en-IN" sz="3000" dirty="0">
                <a:solidFill>
                  <a:srgbClr val="FFFF00"/>
                </a:solidFill>
              </a:rPr>
              <a:t>return values </a:t>
            </a:r>
            <a:r>
              <a:rPr lang="en-IN" sz="3000" dirty="0"/>
              <a:t>of a Terraform module and have several uses</a:t>
            </a:r>
            <a:endParaRPr lang="en-US" sz="3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2AD4D1-25AD-7E43-84D9-1B1904FA64EA}"/>
              </a:ext>
            </a:extLst>
          </p:cNvPr>
          <p:cNvSpPr/>
          <p:nvPr/>
        </p:nvSpPr>
        <p:spPr>
          <a:xfrm>
            <a:off x="280684" y="2446209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66AB62-2E97-5842-96A0-51F3B2176084}"/>
              </a:ext>
            </a:extLst>
          </p:cNvPr>
          <p:cNvSpPr/>
          <p:nvPr/>
        </p:nvSpPr>
        <p:spPr>
          <a:xfrm>
            <a:off x="14045921" y="2395968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B87D8F-A4DC-2541-BF06-B7BF1DC261A9}"/>
              </a:ext>
            </a:extLst>
          </p:cNvPr>
          <p:cNvSpPr/>
          <p:nvPr/>
        </p:nvSpPr>
        <p:spPr>
          <a:xfrm>
            <a:off x="9354680" y="7101233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216508-0E3D-B84F-9C25-3951503EB135}"/>
              </a:ext>
            </a:extLst>
          </p:cNvPr>
          <p:cNvSpPr/>
          <p:nvPr/>
        </p:nvSpPr>
        <p:spPr>
          <a:xfrm>
            <a:off x="11090868" y="5824465"/>
            <a:ext cx="1958424" cy="8564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92C559-2EBA-DF4B-A81C-9B5918992FAE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9965285" y="6252713"/>
            <a:ext cx="11255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E4ABBF-A2D3-404D-825D-11D02F6B8225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V="1">
            <a:off x="12070080" y="4874750"/>
            <a:ext cx="0" cy="9497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76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74" y="1436435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For Loops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Lists &amp; Maps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Meta-Argument Count &amp; </a:t>
            </a:r>
            <a:r>
              <a:rPr lang="en-US" sz="7000" b="1" dirty="0" err="1">
                <a:solidFill>
                  <a:srgbClr val="0070C0"/>
                </a:solidFill>
              </a:rPr>
              <a:t>for_each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216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9C8F87-32D7-A747-94B2-97951259B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4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VPC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3-Tier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Web, App and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</p:spTree>
    <p:extLst>
      <p:ext uri="{BB962C8B-B14F-4D97-AF65-F5344CB8AC3E}">
        <p14:creationId xmlns:p14="http://schemas.microsoft.com/office/powerpoint/2010/main" val="20403792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8845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0" grpId="0"/>
      <p:bldP spid="22" grpId="0"/>
      <p:bldP spid="23" grpId="0" animBg="1"/>
      <p:bldP spid="25" grpId="0"/>
      <p:bldP spid="26" grpId="0" animBg="1"/>
      <p:bldP spid="27" grpId="0" animBg="1"/>
      <p:bldP spid="30" grpId="0"/>
      <p:bldP spid="32" grpId="0"/>
      <p:bldP spid="33" grpId="0" animBg="1"/>
      <p:bldP spid="35" grpId="0"/>
      <p:bldP spid="36" grpId="0"/>
      <p:bldP spid="51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8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66D24-91E5-9041-B978-03F0E68477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E25A17-04E8-5C46-8E90-F4A53CD6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154" y="60499"/>
            <a:ext cx="75652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1696A-53A5-1840-BF52-DA3EE08D9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2" y="272806"/>
            <a:ext cx="5514647" cy="728235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2E331A-4AB0-0944-9591-76C7D6182137}"/>
              </a:ext>
            </a:extLst>
          </p:cNvPr>
          <p:cNvSpPr/>
          <p:nvPr/>
        </p:nvSpPr>
        <p:spPr>
          <a:xfrm>
            <a:off x="539827" y="674439"/>
            <a:ext cx="4858438" cy="793214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3CF884-9F5B-E441-82D4-67F912500880}"/>
              </a:ext>
            </a:extLst>
          </p:cNvPr>
          <p:cNvSpPr/>
          <p:nvPr/>
        </p:nvSpPr>
        <p:spPr>
          <a:xfrm>
            <a:off x="449856" y="2346593"/>
            <a:ext cx="3769604" cy="1531343"/>
          </a:xfrm>
          <a:prstGeom prst="roundRect">
            <a:avLst>
              <a:gd name="adj" fmla="val 8034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4BF810-9520-1744-938C-2A4391ACC066}"/>
              </a:ext>
            </a:extLst>
          </p:cNvPr>
          <p:cNvSpPr/>
          <p:nvPr/>
        </p:nvSpPr>
        <p:spPr>
          <a:xfrm>
            <a:off x="806986" y="3991204"/>
            <a:ext cx="4040435" cy="3478232"/>
          </a:xfrm>
          <a:prstGeom prst="roundRect">
            <a:avLst>
              <a:gd name="adj" fmla="val 7165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3E02DA-E59C-1041-AA55-18169654556A}"/>
              </a:ext>
            </a:extLst>
          </p:cNvPr>
          <p:cNvSpPr/>
          <p:nvPr/>
        </p:nvSpPr>
        <p:spPr>
          <a:xfrm>
            <a:off x="8546334" y="1467653"/>
            <a:ext cx="5299113" cy="9780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m</a:t>
            </a:r>
            <a:r>
              <a:rPr lang="en-US" sz="3000" dirty="0">
                <a:solidFill>
                  <a:srgbClr val="FFFF00"/>
                </a:solidFill>
              </a:rPr>
              <a:t>anually</a:t>
            </a:r>
            <a:r>
              <a:rPr lang="en-US" sz="3000" dirty="0"/>
              <a:t> using AWS Management Console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E130AD3-868A-AA45-9599-46FAB6F06B7E}"/>
              </a:ext>
            </a:extLst>
          </p:cNvPr>
          <p:cNvSpPr/>
          <p:nvPr/>
        </p:nvSpPr>
        <p:spPr>
          <a:xfrm>
            <a:off x="8524301" y="3415158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using </a:t>
            </a:r>
            <a:r>
              <a:rPr lang="en-US" sz="3000" dirty="0">
                <a:solidFill>
                  <a:srgbClr val="FFFF00"/>
                </a:solidFill>
              </a:rPr>
              <a:t>Terraform</a:t>
            </a:r>
            <a:r>
              <a:rPr lang="en-US" sz="3000" dirty="0"/>
              <a:t>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CAA64-EE63-9447-A876-7A287F6AE60D}"/>
              </a:ext>
            </a:extLst>
          </p:cNvPr>
          <p:cNvSpPr/>
          <p:nvPr/>
        </p:nvSpPr>
        <p:spPr>
          <a:xfrm>
            <a:off x="8546334" y="5194406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Standardize the Terraform Code at Production Grade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56E2B8-2C3A-A045-9FD8-333191323F68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 flipV="1">
            <a:off x="5398265" y="1071046"/>
            <a:ext cx="3148069" cy="885653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DB302F-7648-9144-87B4-295F6CC6C5C9}"/>
              </a:ext>
            </a:extLst>
          </p:cNvPr>
          <p:cNvCxnSpPr>
            <a:stCxn id="10" idx="1"/>
            <a:endCxn id="7" idx="3"/>
          </p:cNvCxnSpPr>
          <p:nvPr/>
        </p:nvCxnSpPr>
        <p:spPr>
          <a:xfrm flipH="1" flipV="1">
            <a:off x="4219460" y="3112265"/>
            <a:ext cx="4304841" cy="791939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779E11-7AA9-2C4B-8F4A-06A0D7C88F2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4847421" y="5683452"/>
            <a:ext cx="3698913" cy="46868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6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16A724-3A2C-FD45-802D-485935EB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9417"/>
            <a:ext cx="12618720" cy="1188851"/>
          </a:xfrm>
        </p:spPr>
        <p:txBody>
          <a:bodyPr/>
          <a:lstStyle/>
          <a:p>
            <a:r>
              <a:rPr lang="en-US" dirty="0"/>
              <a:t>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01CD8D-ACE3-D140-99C1-D81F0E6346BA}"/>
              </a:ext>
            </a:extLst>
          </p:cNvPr>
          <p:cNvSpPr/>
          <p:nvPr/>
        </p:nvSpPr>
        <p:spPr>
          <a:xfrm>
            <a:off x="271305" y="768321"/>
            <a:ext cx="14087789" cy="10805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Modules are </a:t>
            </a:r>
            <a:r>
              <a:rPr lang="en-IN" sz="3000" dirty="0">
                <a:solidFill>
                  <a:srgbClr val="FFFF00"/>
                </a:solidFill>
              </a:rPr>
              <a:t>containers for multiple resources </a:t>
            </a:r>
            <a:r>
              <a:rPr lang="en-IN" sz="3000" dirty="0"/>
              <a:t>that are used together. A module consists of a collection of </a:t>
            </a:r>
            <a:r>
              <a:rPr lang="en-IN" sz="3000" dirty="0">
                <a:solidFill>
                  <a:srgbClr val="FFFF00"/>
                </a:solidFill>
              </a:rPr>
              <a:t>.</a:t>
            </a:r>
            <a:r>
              <a:rPr lang="en-IN" sz="3000" dirty="0" err="1">
                <a:solidFill>
                  <a:srgbClr val="FFFF00"/>
                </a:solidFill>
              </a:rPr>
              <a:t>tf</a:t>
            </a:r>
            <a:r>
              <a:rPr lang="en-IN" sz="3000" dirty="0">
                <a:solidFill>
                  <a:srgbClr val="FFFF00"/>
                </a:solidFill>
              </a:rPr>
              <a:t> </a:t>
            </a:r>
            <a:r>
              <a:rPr lang="en-IN" sz="3000" dirty="0"/>
              <a:t>files kept together in a directory.</a:t>
            </a:r>
            <a:endParaRPr lang="en-US" sz="3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CF8D5B-D45C-A145-9D1A-C0121136E427}"/>
              </a:ext>
            </a:extLst>
          </p:cNvPr>
          <p:cNvSpPr/>
          <p:nvPr/>
        </p:nvSpPr>
        <p:spPr>
          <a:xfrm>
            <a:off x="271305" y="1875882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Modules are the main way to </a:t>
            </a:r>
            <a:r>
              <a:rPr lang="en-US" sz="2400" dirty="0">
                <a:solidFill>
                  <a:srgbClr val="FFFF00"/>
                </a:solidFill>
              </a:rPr>
              <a:t>package and reuse </a:t>
            </a:r>
            <a:r>
              <a:rPr lang="en-US" sz="2400" dirty="0"/>
              <a:t>resource configurations with Terraform.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195A6E-F9AA-FA45-91F0-F7E1B5A1653D}"/>
              </a:ext>
            </a:extLst>
          </p:cNvPr>
          <p:cNvSpPr/>
          <p:nvPr/>
        </p:nvSpPr>
        <p:spPr>
          <a:xfrm>
            <a:off x="271305" y="3295472"/>
            <a:ext cx="6842928" cy="1545666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Every Terraform configuration has at least one module, known as its </a:t>
            </a:r>
            <a:r>
              <a:rPr lang="en-US" sz="2400" dirty="0">
                <a:solidFill>
                  <a:srgbClr val="FFFF00"/>
                </a:solidFill>
              </a:rPr>
              <a:t>root module</a:t>
            </a:r>
            <a:r>
              <a:rPr lang="en-US" sz="2400" dirty="0"/>
              <a:t>, which consists of the resources defined in the </a:t>
            </a:r>
            <a:r>
              <a:rPr lang="en-US" sz="2400" dirty="0">
                <a:solidFill>
                  <a:srgbClr val="FFFF00"/>
                </a:solidFill>
              </a:rPr>
              <a:t>.</a:t>
            </a:r>
            <a:r>
              <a:rPr lang="en-US" sz="2400" dirty="0" err="1">
                <a:solidFill>
                  <a:srgbClr val="FFFF00"/>
                </a:solidFill>
              </a:rPr>
              <a:t>tf</a:t>
            </a:r>
            <a:r>
              <a:rPr lang="en-US" sz="2400" dirty="0">
                <a:solidFill>
                  <a:srgbClr val="FFFF00"/>
                </a:solidFill>
              </a:rPr>
              <a:t> files </a:t>
            </a:r>
            <a:r>
              <a:rPr lang="en-US" sz="2400" dirty="0"/>
              <a:t>in the </a:t>
            </a:r>
            <a:r>
              <a:rPr lang="en-US" sz="2400" dirty="0">
                <a:solidFill>
                  <a:srgbClr val="FFFF00"/>
                </a:solidFill>
              </a:rPr>
              <a:t>main working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741DDE-5E07-C14B-95F8-082EDA119E08}"/>
              </a:ext>
            </a:extLst>
          </p:cNvPr>
          <p:cNvSpPr/>
          <p:nvPr/>
        </p:nvSpPr>
        <p:spPr>
          <a:xfrm>
            <a:off x="271305" y="5237951"/>
            <a:ext cx="6842928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Terraform module (usually the </a:t>
            </a:r>
            <a:r>
              <a:rPr lang="en-US" sz="2400" dirty="0">
                <a:solidFill>
                  <a:srgbClr val="FFFF00"/>
                </a:solidFill>
              </a:rPr>
              <a:t>root module </a:t>
            </a:r>
            <a:r>
              <a:rPr lang="en-US" sz="2400" dirty="0"/>
              <a:t>of a configuration) can call </a:t>
            </a:r>
            <a:r>
              <a:rPr lang="en-US" sz="2400" dirty="0">
                <a:solidFill>
                  <a:srgbClr val="FFFF00"/>
                </a:solidFill>
              </a:rPr>
              <a:t>other modules </a:t>
            </a:r>
            <a:r>
              <a:rPr lang="en-US" sz="2400" dirty="0"/>
              <a:t>to include </a:t>
            </a:r>
            <a:r>
              <a:rPr lang="en-US" sz="2400" dirty="0">
                <a:solidFill>
                  <a:srgbClr val="FFFF00"/>
                </a:solidFill>
              </a:rPr>
              <a:t>their resources </a:t>
            </a:r>
            <a:r>
              <a:rPr lang="en-US" sz="2400" dirty="0"/>
              <a:t>into the configuration.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4841CE-3949-B244-B9CB-AD0911F5CA6C}"/>
              </a:ext>
            </a:extLst>
          </p:cNvPr>
          <p:cNvSpPr/>
          <p:nvPr/>
        </p:nvSpPr>
        <p:spPr>
          <a:xfrm>
            <a:off x="7606602" y="3295471"/>
            <a:ext cx="6752492" cy="1545665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Child modules </a:t>
            </a:r>
            <a:r>
              <a:rPr lang="en-IN" dirty="0">
                <a:solidFill>
                  <a:srgbClr val="FFFF00"/>
                </a:solidFill>
              </a:rPr>
              <a:t>can be called multiple times </a:t>
            </a:r>
            <a:r>
              <a:rPr lang="en-IN" dirty="0"/>
              <a:t>within the same configuration, and </a:t>
            </a:r>
            <a:r>
              <a:rPr lang="en-IN" dirty="0">
                <a:solidFill>
                  <a:srgbClr val="FFFF00"/>
                </a:solidFill>
              </a:rPr>
              <a:t>multiple configurations </a:t>
            </a:r>
            <a:r>
              <a:rPr lang="en-IN" dirty="0"/>
              <a:t>can use the same child module.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1189C9-2CD1-2D4A-A7F5-C54B545FEAE2}"/>
              </a:ext>
            </a:extLst>
          </p:cNvPr>
          <p:cNvSpPr/>
          <p:nvPr/>
        </p:nvSpPr>
        <p:spPr>
          <a:xfrm>
            <a:off x="7606602" y="5237950"/>
            <a:ext cx="6752492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In addition to modules from </a:t>
            </a:r>
            <a:r>
              <a:rPr lang="en-IN" dirty="0">
                <a:solidFill>
                  <a:srgbClr val="FFFF00"/>
                </a:solidFill>
              </a:rPr>
              <a:t>the local filesystem</a:t>
            </a:r>
            <a:r>
              <a:rPr lang="en-IN" dirty="0"/>
              <a:t>, Terraform can load modules from a </a:t>
            </a:r>
            <a:r>
              <a:rPr lang="en-IN" dirty="0">
                <a:solidFill>
                  <a:srgbClr val="FFFF00"/>
                </a:solidFill>
              </a:rPr>
              <a:t>public or private registry.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EE1C19-1715-8543-AA85-95692275A321}"/>
              </a:ext>
            </a:extLst>
          </p:cNvPr>
          <p:cNvSpPr/>
          <p:nvPr/>
        </p:nvSpPr>
        <p:spPr>
          <a:xfrm>
            <a:off x="7606602" y="6769338"/>
            <a:ext cx="6752492" cy="822183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makes it possible to </a:t>
            </a:r>
            <a:r>
              <a:rPr lang="en-IN" dirty="0">
                <a:solidFill>
                  <a:srgbClr val="FFFF00"/>
                </a:solidFill>
              </a:rPr>
              <a:t>publish modules for others to use</a:t>
            </a:r>
            <a:r>
              <a:rPr lang="en-IN" dirty="0"/>
              <a:t>, and to use modules that others have published.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76E95F-6835-0C4C-B5A5-8851A0CC3B23}"/>
              </a:ext>
            </a:extLst>
          </p:cNvPr>
          <p:cNvSpPr/>
          <p:nvPr/>
        </p:nvSpPr>
        <p:spPr>
          <a:xfrm>
            <a:off x="7516166" y="1890999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A module that has been </a:t>
            </a:r>
            <a:r>
              <a:rPr lang="en-IN" sz="2400" dirty="0">
                <a:solidFill>
                  <a:srgbClr val="FFFF00"/>
                </a:solidFill>
              </a:rPr>
              <a:t>called by another module </a:t>
            </a:r>
            <a:r>
              <a:rPr lang="en-IN" sz="2400" dirty="0"/>
              <a:t>is often referred to as a </a:t>
            </a:r>
            <a:r>
              <a:rPr lang="en-IN" sz="2400" dirty="0">
                <a:solidFill>
                  <a:srgbClr val="FFFF00"/>
                </a:solidFill>
              </a:rPr>
              <a:t>child module.</a:t>
            </a:r>
          </a:p>
        </p:txBody>
      </p:sp>
    </p:spTree>
    <p:extLst>
      <p:ext uri="{BB962C8B-B14F-4D97-AF65-F5344CB8AC3E}">
        <p14:creationId xmlns:p14="http://schemas.microsoft.com/office/powerpoint/2010/main" val="15205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EC2 Instances, Bastion Host and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Security Groups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147985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</p:spTree>
    <p:extLst>
      <p:ext uri="{BB962C8B-B14F-4D97-AF65-F5344CB8AC3E}">
        <p14:creationId xmlns:p14="http://schemas.microsoft.com/office/powerpoint/2010/main" val="160296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28045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cxnSpLocks/>
            <a:stCxn id="85" idx="1"/>
            <a:endCxn id="21" idx="1"/>
          </p:cNvCxnSpPr>
          <p:nvPr/>
        </p:nvCxnSpPr>
        <p:spPr>
          <a:xfrm rot="10800000" flipH="1">
            <a:off x="7145123" y="3182141"/>
            <a:ext cx="16552" cy="1498874"/>
          </a:xfrm>
          <a:prstGeom prst="bentConnector3">
            <a:avLst>
              <a:gd name="adj1" fmla="val -510841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286" y="2922832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32550" y="4033751"/>
            <a:ext cx="7092387" cy="130400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 &amp; 80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6429317" y="2521565"/>
            <a:ext cx="7092387" cy="139872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00FA30D-49BD-EB4C-A0DB-0B701CA9B27D}"/>
              </a:ext>
            </a:extLst>
          </p:cNvPr>
          <p:cNvCxnSpPr>
            <a:stCxn id="83" idx="2"/>
          </p:cNvCxnSpPr>
          <p:nvPr/>
        </p:nvCxnSpPr>
        <p:spPr>
          <a:xfrm rot="5400000" flipH="1">
            <a:off x="9230757" y="1740889"/>
            <a:ext cx="261589" cy="6141842"/>
          </a:xfrm>
          <a:prstGeom prst="bentConnector4">
            <a:avLst>
              <a:gd name="adj1" fmla="val -217948"/>
              <a:gd name="adj2" fmla="val 9965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8921409" y="4307666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10.0.0.0/16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8976504" y="2730651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149109" y="1449718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132415" y="231989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111233" y="2900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A595E84-E657-AF43-9268-6F772FE877CE}"/>
              </a:ext>
            </a:extLst>
          </p:cNvPr>
          <p:cNvSpPr/>
          <p:nvPr/>
        </p:nvSpPr>
        <p:spPr>
          <a:xfrm>
            <a:off x="119562" y="34858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5CBF987-1DB6-C147-B579-EB95D011079D}"/>
              </a:ext>
            </a:extLst>
          </p:cNvPr>
          <p:cNvSpPr/>
          <p:nvPr/>
        </p:nvSpPr>
        <p:spPr>
          <a:xfrm>
            <a:off x="119562" y="406037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754BB2B-99D9-7E40-A8B1-D0CB4C086A58}"/>
              </a:ext>
            </a:extLst>
          </p:cNvPr>
          <p:cNvSpPr/>
          <p:nvPr/>
        </p:nvSpPr>
        <p:spPr>
          <a:xfrm>
            <a:off x="119562" y="466620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8FA3F89-46CB-B641-8D6A-55E718F29651}"/>
              </a:ext>
            </a:extLst>
          </p:cNvPr>
          <p:cNvSpPr/>
          <p:nvPr/>
        </p:nvSpPr>
        <p:spPr>
          <a:xfrm>
            <a:off x="119562" y="526575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4ADA9D0-E75E-6147-BDCC-7897B6CC79E1}"/>
              </a:ext>
            </a:extLst>
          </p:cNvPr>
          <p:cNvSpPr/>
          <p:nvPr/>
        </p:nvSpPr>
        <p:spPr>
          <a:xfrm>
            <a:off x="119562" y="584028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9F63337-98D2-E44C-BED2-FD68F130F7F1}"/>
              </a:ext>
            </a:extLst>
          </p:cNvPr>
          <p:cNvSpPr/>
          <p:nvPr/>
        </p:nvSpPr>
        <p:spPr>
          <a:xfrm>
            <a:off x="119562" y="64461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97308" y="61249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623156" y="2639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792109" y="1610122"/>
            <a:ext cx="2549238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2997553" y="773534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F70F952B-04BD-0242-AFCC-5D291DF6DA67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rot="5400000">
            <a:off x="9489728" y="1439430"/>
            <a:ext cx="896980" cy="5022310"/>
          </a:xfrm>
          <a:prstGeom prst="bentConnector3">
            <a:avLst>
              <a:gd name="adj1" fmla="val 364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9AADCB9-5749-4D49-9A2D-3126BC5899CE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flipH="1">
            <a:off x="12432473" y="3502095"/>
            <a:ext cx="16900" cy="8766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23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2" grpId="0"/>
      <p:bldP spid="84" grpId="0"/>
      <p:bldP spid="86" grpId="0"/>
      <p:bldP spid="87" grpId="0" animBg="1"/>
      <p:bldP spid="47" grpId="0"/>
      <p:bldP spid="88" grpId="0"/>
      <p:bldP spid="9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48" grpId="0"/>
      <p:bldP spid="6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72DF26-C4A2-3740-BDB8-4518E7536E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DCBDBA-B755-E849-9C0A-0C49EC2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172" y="-110808"/>
            <a:ext cx="982704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954DC-69A8-1D44-8628-F1F12B9D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" y="272807"/>
            <a:ext cx="3223734" cy="7227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D200CC-FC1A-EA4E-9B6D-C5244185C397}"/>
              </a:ext>
            </a:extLst>
          </p:cNvPr>
          <p:cNvSpPr/>
          <p:nvPr/>
        </p:nvSpPr>
        <p:spPr>
          <a:xfrm>
            <a:off x="440675" y="2478795"/>
            <a:ext cx="2401677" cy="8262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BE0CBA-D806-F943-9C2A-074A7A98EB06}"/>
              </a:ext>
            </a:extLst>
          </p:cNvPr>
          <p:cNvSpPr/>
          <p:nvPr/>
        </p:nvSpPr>
        <p:spPr>
          <a:xfrm>
            <a:off x="440674" y="3362035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DE0A6A-FE04-674E-A43A-615FD0EB1D6F}"/>
              </a:ext>
            </a:extLst>
          </p:cNvPr>
          <p:cNvSpPr/>
          <p:nvPr/>
        </p:nvSpPr>
        <p:spPr>
          <a:xfrm>
            <a:off x="415380" y="4759341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3EAAA2-1735-B042-A597-653623AEF975}"/>
              </a:ext>
            </a:extLst>
          </p:cNvPr>
          <p:cNvSpPr/>
          <p:nvPr/>
        </p:nvSpPr>
        <p:spPr>
          <a:xfrm>
            <a:off x="415380" y="6427339"/>
            <a:ext cx="2625275" cy="80707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3CB90AD-8E42-2140-871D-1967AC17FCB2}"/>
              </a:ext>
            </a:extLst>
          </p:cNvPr>
          <p:cNvSpPr/>
          <p:nvPr/>
        </p:nvSpPr>
        <p:spPr>
          <a:xfrm>
            <a:off x="6403551" y="10969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54CCE1-04DF-0741-A234-184C08DA7623}"/>
              </a:ext>
            </a:extLst>
          </p:cNvPr>
          <p:cNvSpPr/>
          <p:nvPr/>
        </p:nvSpPr>
        <p:spPr>
          <a:xfrm>
            <a:off x="6400798" y="2178899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5CB000-E4A1-B64B-9B50-EF73490601F0}"/>
              </a:ext>
            </a:extLst>
          </p:cNvPr>
          <p:cNvSpPr/>
          <p:nvPr/>
        </p:nvSpPr>
        <p:spPr>
          <a:xfrm>
            <a:off x="6400798" y="4363092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A9689B-DFF0-1141-B7D0-BA11C004C238}"/>
              </a:ext>
            </a:extLst>
          </p:cNvPr>
          <p:cNvSpPr/>
          <p:nvPr/>
        </p:nvSpPr>
        <p:spPr>
          <a:xfrm>
            <a:off x="6312665" y="6154517"/>
            <a:ext cx="2544897" cy="719895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DF88B2E-5B78-6E41-82EC-338AB89B98E6}"/>
              </a:ext>
            </a:extLst>
          </p:cNvPr>
          <p:cNvSpPr/>
          <p:nvPr/>
        </p:nvSpPr>
        <p:spPr>
          <a:xfrm>
            <a:off x="10297531" y="5416596"/>
            <a:ext cx="3311249" cy="59286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8EDE6B5-338A-F142-9045-8C7C64E6ECFF}"/>
              </a:ext>
            </a:extLst>
          </p:cNvPr>
          <p:cNvSpPr/>
          <p:nvPr/>
        </p:nvSpPr>
        <p:spPr>
          <a:xfrm>
            <a:off x="10297531" y="6094451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4322C7-B87C-F44E-82FE-0087D467BDA8}"/>
              </a:ext>
            </a:extLst>
          </p:cNvPr>
          <p:cNvSpPr/>
          <p:nvPr/>
        </p:nvSpPr>
        <p:spPr>
          <a:xfrm>
            <a:off x="6400798" y="32414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E1DFF4C-7C52-5240-8F72-FCB1C177CF05}"/>
              </a:ext>
            </a:extLst>
          </p:cNvPr>
          <p:cNvSpPr/>
          <p:nvPr/>
        </p:nvSpPr>
        <p:spPr>
          <a:xfrm>
            <a:off x="10297530" y="6864904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</a:t>
            </a:r>
          </a:p>
          <a:p>
            <a:pPr algn="ctr"/>
            <a:r>
              <a:rPr lang="en-US" sz="2600" dirty="0"/>
              <a:t> Provisioner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E7446D-ADF3-9E48-82B4-136E1EAC837B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2842352" y="1586039"/>
            <a:ext cx="3561199" cy="13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F87AD1-1DC9-5841-A623-0F55D3308F93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3393195" y="2667945"/>
            <a:ext cx="3007603" cy="123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C49EDC-D76F-744A-912E-E0F227854D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9982" y="3730539"/>
            <a:ext cx="3800816" cy="880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4C8D2-A37A-8244-8595-0B09AC5EA73D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367901" y="4852138"/>
            <a:ext cx="3032897" cy="4460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AE7E24-CBFD-1B4B-92B5-53B913258415}"/>
              </a:ext>
            </a:extLst>
          </p:cNvPr>
          <p:cNvCxnSpPr/>
          <p:nvPr/>
        </p:nvCxnSpPr>
        <p:spPr>
          <a:xfrm flipH="1" flipV="1">
            <a:off x="3040655" y="6287127"/>
            <a:ext cx="3272010" cy="274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2BDECA-52EA-DF43-A810-5E66D440D3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857562" y="5713027"/>
            <a:ext cx="1439969" cy="801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EDC5DD-99F0-7047-ACEB-5746F0FDD14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8857562" y="6454398"/>
            <a:ext cx="1439969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E5A0F0-44BD-2840-8558-A37AAA18C88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8857562" y="6514465"/>
            <a:ext cx="1439968" cy="71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5DCB8A0-F1DB-BF49-9CB6-37BC19D0819C}"/>
              </a:ext>
            </a:extLst>
          </p:cNvPr>
          <p:cNvSpPr/>
          <p:nvPr/>
        </p:nvSpPr>
        <p:spPr>
          <a:xfrm>
            <a:off x="6312665" y="6934479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DFC1F18-0448-4C40-8E9D-A6BCEF30A704}"/>
              </a:ext>
            </a:extLst>
          </p:cNvPr>
          <p:cNvCxnSpPr/>
          <p:nvPr/>
        </p:nvCxnSpPr>
        <p:spPr>
          <a:xfrm flipH="1" flipV="1">
            <a:off x="3040655" y="6874412"/>
            <a:ext cx="3272010" cy="3599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86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36121066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Classic Load Balancer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</p:spTree>
    <p:extLst>
      <p:ext uri="{BB962C8B-B14F-4D97-AF65-F5344CB8AC3E}">
        <p14:creationId xmlns:p14="http://schemas.microsoft.com/office/powerpoint/2010/main" val="8422127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/>
              <a:t>AWS ELB Classic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81088" y="2128237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64394" y="299841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ELB Classic LB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43212" y="357881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547" y="255281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0" name="Graphic 18">
            <a:extLst>
              <a:ext uri="{FF2B5EF4-FFF2-40B4-BE49-F238E27FC236}">
                <a16:creationId xmlns:a16="http://schemas.microsoft.com/office/drawing/2014/main" id="{888CDC0A-C2DA-0643-BBE3-2BCA1EBF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53" y="1966660"/>
            <a:ext cx="536474" cy="53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859913" y="548231"/>
            <a:ext cx="33077" cy="14184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70" idx="1"/>
            <a:endCxn id="85" idx="3"/>
          </p:cNvCxnSpPr>
          <p:nvPr/>
        </p:nvCxnSpPr>
        <p:spPr>
          <a:xfrm rot="10800000" flipV="1">
            <a:off x="7709003" y="2234897"/>
            <a:ext cx="1915750" cy="2446118"/>
          </a:xfrm>
          <a:prstGeom prst="bentConnector3">
            <a:avLst>
              <a:gd name="adj1" fmla="val 3907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stCxn id="70" idx="3"/>
            <a:endCxn id="83" idx="1"/>
          </p:cNvCxnSpPr>
          <p:nvPr/>
        </p:nvCxnSpPr>
        <p:spPr>
          <a:xfrm>
            <a:off x="10161227" y="2234897"/>
            <a:ext cx="1989306" cy="2425767"/>
          </a:xfrm>
          <a:prstGeom prst="bentConnector3">
            <a:avLst>
              <a:gd name="adj1" fmla="val 394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43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http://hr-stag-myelb-557211422.us-east-1.elb.amazonaws.com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FFA80E3-A142-0247-91D8-459AAE6E60C9}"/>
              </a:ext>
            </a:extLst>
          </p:cNvPr>
          <p:cNvSpPr txBox="1"/>
          <p:nvPr/>
        </p:nvSpPr>
        <p:spPr>
          <a:xfrm>
            <a:off x="7448686" y="812323"/>
            <a:ext cx="570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http://hr-stag-myelb-557211422.us-east-1.elb.amazonaws.com:81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E2414301-9502-964D-8ED1-54D8668FA466}"/>
              </a:ext>
            </a:extLst>
          </p:cNvPr>
          <p:cNvSpPr/>
          <p:nvPr/>
        </p:nvSpPr>
        <p:spPr>
          <a:xfrm>
            <a:off x="43212" y="42161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Custom SG Rule for Inbound </a:t>
            </a:r>
            <a:r>
              <a:rPr lang="en-US" dirty="0">
                <a:solidFill>
                  <a:srgbClr val="FFFF00"/>
                </a:solidFill>
              </a:rPr>
              <a:t>Port 81</a:t>
            </a:r>
          </a:p>
        </p:txBody>
      </p:sp>
    </p:spTree>
    <p:extLst>
      <p:ext uri="{BB962C8B-B14F-4D97-AF65-F5344CB8AC3E}">
        <p14:creationId xmlns:p14="http://schemas.microsoft.com/office/powerpoint/2010/main" val="346619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69" grpId="0"/>
      <p:bldP spid="38" grpId="0"/>
      <p:bldP spid="10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C4896-AAFE-0D4A-860D-FA0FCDA9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3" y="184990"/>
            <a:ext cx="4174102" cy="73505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63BDFC-4376-2E4A-965C-BC109E4B12A9}"/>
              </a:ext>
            </a:extLst>
          </p:cNvPr>
          <p:cNvSpPr/>
          <p:nvPr/>
        </p:nvSpPr>
        <p:spPr>
          <a:xfrm>
            <a:off x="209320" y="3194892"/>
            <a:ext cx="3756752" cy="4296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86E8F2-28D4-0D48-A396-AA4A465705C4}"/>
              </a:ext>
            </a:extLst>
          </p:cNvPr>
          <p:cNvSpPr/>
          <p:nvPr/>
        </p:nvSpPr>
        <p:spPr>
          <a:xfrm>
            <a:off x="209319" y="5660834"/>
            <a:ext cx="4065225" cy="8611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D8C135-AE52-5E4B-B7FA-0DCC5F358A1A}"/>
              </a:ext>
            </a:extLst>
          </p:cNvPr>
          <p:cNvSpPr/>
          <p:nvPr/>
        </p:nvSpPr>
        <p:spPr>
          <a:xfrm>
            <a:off x="6833209" y="2627236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E8C8DD-6E60-954A-ABE3-4174279181F2}"/>
              </a:ext>
            </a:extLst>
          </p:cNvPr>
          <p:cNvSpPr/>
          <p:nvPr/>
        </p:nvSpPr>
        <p:spPr>
          <a:xfrm>
            <a:off x="6833209" y="5602364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ELB Classic Load Balancer using Terraform Modules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34CBCE-928B-984B-8336-CFB4E010E90A}"/>
              </a:ext>
            </a:extLst>
          </p:cNvPr>
          <p:cNvCxnSpPr>
            <a:stCxn id="8" idx="1"/>
            <a:endCxn id="6" idx="3"/>
          </p:cNvCxnSpPr>
          <p:nvPr/>
        </p:nvCxnSpPr>
        <p:spPr>
          <a:xfrm flipH="1">
            <a:off x="3966072" y="3345680"/>
            <a:ext cx="2867137" cy="64041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9157EC-6207-DE43-A193-BEC0F51986F8}"/>
              </a:ext>
            </a:extLst>
          </p:cNvPr>
          <p:cNvCxnSpPr>
            <a:stCxn id="9" idx="1"/>
          </p:cNvCxnSpPr>
          <p:nvPr/>
        </p:nvCxnSpPr>
        <p:spPr>
          <a:xfrm flipH="1">
            <a:off x="4274544" y="6091410"/>
            <a:ext cx="2558665" cy="8998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68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- Basic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0150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5048856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969" y="457949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04" y="458521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559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>
                <a:solidFill>
                  <a:srgbClr val="C00000"/>
                </a:solidFill>
              </a:rPr>
              <a:t>AWS ALB Application</a:t>
            </a:r>
            <a:br>
              <a:rPr lang="en-US" sz="3400" b="1" dirty="0">
                <a:solidFill>
                  <a:srgbClr val="C00000"/>
                </a:solidFill>
              </a:rPr>
            </a:br>
            <a:r>
              <a:rPr lang="en-US" sz="3400" b="1" dirty="0">
                <a:solidFill>
                  <a:srgbClr val="C00000"/>
                </a:solidFill>
              </a:rPr>
              <a:t>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91679" y="2614122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74985" y="3484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ALB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681" y="34064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99032" y="577558"/>
            <a:ext cx="27010" cy="22370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52" idx="1"/>
            <a:endCxn id="85" idx="3"/>
          </p:cNvCxnSpPr>
          <p:nvPr/>
        </p:nvCxnSpPr>
        <p:spPr>
          <a:xfrm rot="10800000" flipV="1">
            <a:off x="7685784" y="3098913"/>
            <a:ext cx="1928936" cy="1768246"/>
          </a:xfrm>
          <a:prstGeom prst="bentConnector3">
            <a:avLst>
              <a:gd name="adj1" fmla="val 420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cxnSpLocks/>
            <a:stCxn id="52" idx="3"/>
            <a:endCxn id="83" idx="1"/>
          </p:cNvCxnSpPr>
          <p:nvPr/>
        </p:nvCxnSpPr>
        <p:spPr>
          <a:xfrm>
            <a:off x="10183344" y="3098913"/>
            <a:ext cx="1939625" cy="1762518"/>
          </a:xfrm>
          <a:prstGeom prst="bentConnector3">
            <a:avLst>
              <a:gd name="adj1" fmla="val 3977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http://hr-stag-alb-1575108738.us-east-1.elb.amazonaws.com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20" y="281460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7152046" y="46316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67433" y="463145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33610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69" grpId="0"/>
      <p:bldP spid="3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D8D3BC-437C-2744-B1C7-DB6A82FDAD19}"/>
              </a:ext>
            </a:extLst>
          </p:cNvPr>
          <p:cNvSpPr/>
          <p:nvPr/>
        </p:nvSpPr>
        <p:spPr>
          <a:xfrm>
            <a:off x="8144216" y="2720592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B66587-98DA-A14A-8C51-31B543CAF8D4}"/>
              </a:ext>
            </a:extLst>
          </p:cNvPr>
          <p:cNvSpPr/>
          <p:nvPr/>
        </p:nvSpPr>
        <p:spPr>
          <a:xfrm>
            <a:off x="8144216" y="5695720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ALB Application Load Balancer using Terraform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AF8CE-4ED4-A247-9CC5-2B994AFD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271889"/>
            <a:ext cx="4730932" cy="726698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FCFE7A4-8766-544A-A6A9-9783F13C5EEA}"/>
              </a:ext>
            </a:extLst>
          </p:cNvPr>
          <p:cNvSpPr/>
          <p:nvPr/>
        </p:nvSpPr>
        <p:spPr>
          <a:xfrm>
            <a:off x="330506" y="3345679"/>
            <a:ext cx="3866921" cy="333955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CA5F214-3881-134C-84DE-362018AF91F4}"/>
              </a:ext>
            </a:extLst>
          </p:cNvPr>
          <p:cNvSpPr/>
          <p:nvPr/>
        </p:nvSpPr>
        <p:spPr>
          <a:xfrm>
            <a:off x="330506" y="5695720"/>
            <a:ext cx="4494882" cy="980502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2E18B3-E28C-5F43-8007-897F115F5D22}"/>
              </a:ext>
            </a:extLst>
          </p:cNvPr>
          <p:cNvCxnSpPr>
            <a:stCxn id="12" idx="1"/>
          </p:cNvCxnSpPr>
          <p:nvPr/>
        </p:nvCxnSpPr>
        <p:spPr>
          <a:xfrm flipH="1">
            <a:off x="4197427" y="3439036"/>
            <a:ext cx="3946789" cy="7534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F7C7A3-30E6-CE4A-8A1C-21A2D3C9EF86}"/>
              </a:ext>
            </a:extLst>
          </p:cNvPr>
          <p:cNvCxnSpPr>
            <a:stCxn id="14" idx="1"/>
            <a:endCxn id="17" idx="3"/>
          </p:cNvCxnSpPr>
          <p:nvPr/>
        </p:nvCxnSpPr>
        <p:spPr>
          <a:xfrm flipH="1">
            <a:off x="4825388" y="6184766"/>
            <a:ext cx="3318828" cy="120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0" grpId="0" animBg="1"/>
      <p:bldP spid="17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6538C201-8FD4-3949-95CF-8CB9A5B54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96F7D47F-D6BA-7745-816E-A6A3920DC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36A2CF71-7967-BC4A-AB50-80F06DF8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DB8E5149-74D9-1441-B4AD-BFF5BB264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8004169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71306" y="1737082"/>
            <a:ext cx="13830286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" y="113474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175303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44152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54459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5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59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135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28890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90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386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46" y="2605112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4" y="2149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7438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703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880" y="1994204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12549" y="0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0843" y="-4363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69157" y="-39618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85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11677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51804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74901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42315" y="2695336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9307253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42314" y="3123751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82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00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03354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181205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501499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620954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382180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6242128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stCxn id="97" idx="2"/>
            <a:endCxn id="52" idx="0"/>
          </p:cNvCxnSpPr>
          <p:nvPr/>
        </p:nvCxnSpPr>
        <p:spPr>
          <a:xfrm rot="5400000">
            <a:off x="8480195" y="5352"/>
            <a:ext cx="1329098" cy="245849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8199809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BB9A26-25B1-D64B-BEF7-30121F3999B5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894975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7DAE86-3D24-194F-A2EA-75C03AFD767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894974" y="3009268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727561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stCxn id="74" idx="2"/>
            <a:endCxn id="52" idx="0"/>
          </p:cNvCxnSpPr>
          <p:nvPr/>
        </p:nvCxnSpPr>
        <p:spPr>
          <a:xfrm rot="16200000" flipH="1">
            <a:off x="6121700" y="105351"/>
            <a:ext cx="1289480" cy="2298114"/>
          </a:xfrm>
          <a:prstGeom prst="bentConnector3">
            <a:avLst>
              <a:gd name="adj1" fmla="val 491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054E5B-0C7E-F64C-B6AB-9EB43B0E8612}"/>
              </a:ext>
            </a:extLst>
          </p:cNvPr>
          <p:cNvCxnSpPr>
            <a:stCxn id="90" idx="2"/>
            <a:endCxn id="52" idx="0"/>
          </p:cNvCxnSpPr>
          <p:nvPr/>
        </p:nvCxnSpPr>
        <p:spPr>
          <a:xfrm flipH="1">
            <a:off x="7915497" y="605305"/>
            <a:ext cx="180" cy="129384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30613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44" y="3825876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0" y="4409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5" y="5171874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2924161" y="513403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apps.devopsincloud.com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455F93E-AB84-414F-BF6E-208BCE698CC6}"/>
              </a:ext>
            </a:extLst>
          </p:cNvPr>
          <p:cNvSpPr txBox="1"/>
          <p:nvPr/>
        </p:nvSpPr>
        <p:spPr>
          <a:xfrm>
            <a:off x="6396265" y="538931"/>
            <a:ext cx="287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9557455" y="609532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apps.devopsincloud.com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25411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4070" y="5192687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74920" y="1597224"/>
            <a:ext cx="6036105" cy="226729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Context Path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19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5" grpId="0"/>
      <p:bldP spid="96" grpId="0"/>
      <p:bldP spid="98" grpId="0" animBg="1"/>
      <p:bldP spid="8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BB1EFD-481A-1A4F-B35A-7904DED4FD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8707A2-A049-8E4D-954D-B0BB81B523D7}"/>
              </a:ext>
            </a:extLst>
          </p:cNvPr>
          <p:cNvSpPr/>
          <p:nvPr/>
        </p:nvSpPr>
        <p:spPr>
          <a:xfrm>
            <a:off x="5354955" y="2711196"/>
            <a:ext cx="3920490" cy="23088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AWS</a:t>
            </a:r>
          </a:p>
          <a:p>
            <a:pPr algn="ctr"/>
            <a:r>
              <a:rPr lang="en-US" sz="3000" b="1" dirty="0"/>
              <a:t>ALB</a:t>
            </a:r>
          </a:p>
          <a:p>
            <a:pPr algn="ctr"/>
            <a:r>
              <a:rPr lang="en-US" sz="3000" b="1" dirty="0"/>
              <a:t>Context Path Based Routing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B3AA0AA-C247-7C48-BC05-5467C6222912}"/>
              </a:ext>
            </a:extLst>
          </p:cNvPr>
          <p:cNvSpPr/>
          <p:nvPr/>
        </p:nvSpPr>
        <p:spPr>
          <a:xfrm>
            <a:off x="118110" y="220550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SG</a:t>
            </a:r>
          </a:p>
          <a:p>
            <a:pPr algn="ctr"/>
            <a:r>
              <a:rPr lang="en-US" dirty="0"/>
              <a:t>Add Port 443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B3E948-ED0F-5442-8160-DC905E7DDE8C}"/>
              </a:ext>
            </a:extLst>
          </p:cNvPr>
          <p:cNvSpPr/>
          <p:nvPr/>
        </p:nvSpPr>
        <p:spPr>
          <a:xfrm>
            <a:off x="118110" y="169709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EC5B26-22CE-9543-AE40-0B1A631D9D92}"/>
              </a:ext>
            </a:extLst>
          </p:cNvPr>
          <p:cNvSpPr/>
          <p:nvPr/>
        </p:nvSpPr>
        <p:spPr>
          <a:xfrm>
            <a:off x="118110" y="3182731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0C3DEB-7EF5-2749-B55F-9E432E79DFBE}"/>
              </a:ext>
            </a:extLst>
          </p:cNvPr>
          <p:cNvSpPr/>
          <p:nvPr/>
        </p:nvSpPr>
        <p:spPr>
          <a:xfrm>
            <a:off x="118110" y="466226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  <a:p>
            <a:pPr algn="ctr"/>
            <a:r>
              <a:rPr lang="en-US" dirty="0"/>
              <a:t>for SSL (HTTPS)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D023C3-17D1-1045-BF90-6159498583F3}"/>
              </a:ext>
            </a:extLst>
          </p:cNvPr>
          <p:cNvSpPr/>
          <p:nvPr/>
        </p:nvSpPr>
        <p:spPr>
          <a:xfrm>
            <a:off x="10536555" y="21145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Listeners HTTP:80 and HTTPS:443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49007B-755A-4842-8A97-04835764E48A}"/>
              </a:ext>
            </a:extLst>
          </p:cNvPr>
          <p:cNvSpPr/>
          <p:nvPr/>
        </p:nvSpPr>
        <p:spPr>
          <a:xfrm>
            <a:off x="10456545" y="1697093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Groups for App1 and App2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B191C4-0254-784D-A620-98117119C9B4}"/>
              </a:ext>
            </a:extLst>
          </p:cNvPr>
          <p:cNvSpPr/>
          <p:nvPr/>
        </p:nvSpPr>
        <p:spPr>
          <a:xfrm>
            <a:off x="10536555" y="318268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 Redirect to HTTPS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6E397D-B4CC-5D4D-B5CD-F944395293AB}"/>
              </a:ext>
            </a:extLst>
          </p:cNvPr>
          <p:cNvSpPr/>
          <p:nvPr/>
        </p:nvSpPr>
        <p:spPr>
          <a:xfrm>
            <a:off x="10536555" y="4668277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Return Fixed Response for /*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3BE6CC-A4BB-3840-8DDF-4E83610523E5}"/>
              </a:ext>
            </a:extLst>
          </p:cNvPr>
          <p:cNvSpPr/>
          <p:nvPr/>
        </p:nvSpPr>
        <p:spPr>
          <a:xfrm>
            <a:off x="10536555" y="6164669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Rules for /app1* and /app2*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DE5D41-5B50-9041-B36A-79545CA4F595}"/>
              </a:ext>
            </a:extLst>
          </p:cNvPr>
          <p:cNvSpPr/>
          <p:nvPr/>
        </p:nvSpPr>
        <p:spPr>
          <a:xfrm>
            <a:off x="118110" y="6164669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 DNS </a:t>
            </a:r>
          </a:p>
          <a:p>
            <a:pPr algn="ctr"/>
            <a:r>
              <a:rPr lang="en-US" dirty="0"/>
              <a:t>Registration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E1291A-1AAA-914C-95AD-E198E37B1774}"/>
              </a:ext>
            </a:extLst>
          </p:cNvPr>
          <p:cNvCxnSpPr>
            <a:stCxn id="5" idx="2"/>
            <a:endCxn id="6" idx="6"/>
          </p:cNvCxnSpPr>
          <p:nvPr/>
        </p:nvCxnSpPr>
        <p:spPr>
          <a:xfrm flipH="1" flipV="1">
            <a:off x="3844290" y="903493"/>
            <a:ext cx="1510665" cy="2962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4F1DFD-67B2-C445-9967-21D7D0727465}"/>
              </a:ext>
            </a:extLst>
          </p:cNvPr>
          <p:cNvCxnSpPr>
            <a:stCxn id="5" idx="2"/>
            <a:endCxn id="7" idx="6"/>
          </p:cNvCxnSpPr>
          <p:nvPr/>
        </p:nvCxnSpPr>
        <p:spPr>
          <a:xfrm flipH="1" flipV="1">
            <a:off x="3844290" y="2380036"/>
            <a:ext cx="1510665" cy="1485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E4DB5F-8828-9747-BDA3-F7A7599582A1}"/>
              </a:ext>
            </a:extLst>
          </p:cNvPr>
          <p:cNvCxnSpPr>
            <a:stCxn id="5" idx="2"/>
            <a:endCxn id="8" idx="6"/>
          </p:cNvCxnSpPr>
          <p:nvPr/>
        </p:nvCxnSpPr>
        <p:spPr>
          <a:xfrm flipH="1">
            <a:off x="3844290" y="3865627"/>
            <a:ext cx="1510665" cy="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2C217A-C163-C046-B333-2640FA1D8017}"/>
              </a:ext>
            </a:extLst>
          </p:cNvPr>
          <p:cNvCxnSpPr>
            <a:stCxn id="5" idx="2"/>
            <a:endCxn id="9" idx="6"/>
          </p:cNvCxnSpPr>
          <p:nvPr/>
        </p:nvCxnSpPr>
        <p:spPr>
          <a:xfrm flipH="1">
            <a:off x="3844290" y="3865627"/>
            <a:ext cx="1510665" cy="14795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E7946F-D5A4-5B4A-90DA-395A4B9831B1}"/>
              </a:ext>
            </a:extLst>
          </p:cNvPr>
          <p:cNvCxnSpPr>
            <a:stCxn id="5" idx="2"/>
            <a:endCxn id="15" idx="6"/>
          </p:cNvCxnSpPr>
          <p:nvPr/>
        </p:nvCxnSpPr>
        <p:spPr>
          <a:xfrm flipH="1">
            <a:off x="3844290" y="3865627"/>
            <a:ext cx="1510665" cy="2981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F77C3C-472B-CF46-9CBC-077DFD9EFEC4}"/>
              </a:ext>
            </a:extLst>
          </p:cNvPr>
          <p:cNvCxnSpPr>
            <a:stCxn id="5" idx="6"/>
            <a:endCxn id="10" idx="2"/>
          </p:cNvCxnSpPr>
          <p:nvPr/>
        </p:nvCxnSpPr>
        <p:spPr>
          <a:xfrm flipV="1">
            <a:off x="9275445" y="894398"/>
            <a:ext cx="1261110" cy="29712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4CBEE4-034B-6241-A533-D18CAB1867A0}"/>
              </a:ext>
            </a:extLst>
          </p:cNvPr>
          <p:cNvCxnSpPr>
            <a:stCxn id="5" idx="6"/>
            <a:endCxn id="11" idx="2"/>
          </p:cNvCxnSpPr>
          <p:nvPr/>
        </p:nvCxnSpPr>
        <p:spPr>
          <a:xfrm flipV="1">
            <a:off x="9275445" y="2380036"/>
            <a:ext cx="1181100" cy="14855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2BD4A18-38D7-7549-AFB5-B07A9F8100E3}"/>
              </a:ext>
            </a:extLst>
          </p:cNvPr>
          <p:cNvCxnSpPr>
            <a:stCxn id="5" idx="6"/>
            <a:endCxn id="12" idx="2"/>
          </p:cNvCxnSpPr>
          <p:nvPr/>
        </p:nvCxnSpPr>
        <p:spPr>
          <a:xfrm>
            <a:off x="9275445" y="3865627"/>
            <a:ext cx="1261110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8818DE-53B5-BC41-A6D8-3FE89AE2516F}"/>
              </a:ext>
            </a:extLst>
          </p:cNvPr>
          <p:cNvCxnSpPr>
            <a:stCxn id="5" idx="6"/>
            <a:endCxn id="13" idx="2"/>
          </p:cNvCxnSpPr>
          <p:nvPr/>
        </p:nvCxnSpPr>
        <p:spPr>
          <a:xfrm>
            <a:off x="9275445" y="3865627"/>
            <a:ext cx="1261110" cy="148559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3CCB03-19AF-7F45-BAD0-1FD38FBE3472}"/>
              </a:ext>
            </a:extLst>
          </p:cNvPr>
          <p:cNvCxnSpPr>
            <a:stCxn id="5" idx="6"/>
            <a:endCxn id="14" idx="2"/>
          </p:cNvCxnSpPr>
          <p:nvPr/>
        </p:nvCxnSpPr>
        <p:spPr>
          <a:xfrm>
            <a:off x="9275445" y="3865627"/>
            <a:ext cx="1261110" cy="298198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79907F8-0A90-2348-B45A-369BF841FDBA}"/>
              </a:ext>
            </a:extLst>
          </p:cNvPr>
          <p:cNvSpPr/>
          <p:nvPr/>
        </p:nvSpPr>
        <p:spPr>
          <a:xfrm>
            <a:off x="3844290" y="211455"/>
            <a:ext cx="2316480" cy="440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TF Configs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C05A8-7637-954E-B1A3-F49C965B0421}"/>
              </a:ext>
            </a:extLst>
          </p:cNvPr>
          <p:cNvSpPr/>
          <p:nvPr/>
        </p:nvSpPr>
        <p:spPr>
          <a:xfrm>
            <a:off x="8317230" y="211455"/>
            <a:ext cx="2316480" cy="440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TF Configs</a:t>
            </a:r>
          </a:p>
        </p:txBody>
      </p:sp>
    </p:spTree>
    <p:extLst>
      <p:ext uri="{BB962C8B-B14F-4D97-AF65-F5344CB8AC3E}">
        <p14:creationId xmlns:p14="http://schemas.microsoft.com/office/powerpoint/2010/main" val="191154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D8D3BC-437C-2744-B1C7-DB6A82FDAD19}"/>
              </a:ext>
            </a:extLst>
          </p:cNvPr>
          <p:cNvSpPr/>
          <p:nvPr/>
        </p:nvSpPr>
        <p:spPr>
          <a:xfrm>
            <a:off x="8348048" y="1949958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Allow HTTPS 443 in Load Balancer SG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2E18B3-E28C-5F43-8007-897F115F5D22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3427096" y="2237938"/>
            <a:ext cx="4920952" cy="95949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1093712-E971-D74E-B6CD-E555798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6" y="50242"/>
            <a:ext cx="3815372" cy="74887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70B34A-DB93-614B-82BC-F830CC4B6504}"/>
              </a:ext>
            </a:extLst>
          </p:cNvPr>
          <p:cNvSpPr/>
          <p:nvPr/>
        </p:nvSpPr>
        <p:spPr>
          <a:xfrm>
            <a:off x="63206" y="3057314"/>
            <a:ext cx="3363890" cy="2802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AE140F-E8AE-F249-BFDA-93CD12319570}"/>
              </a:ext>
            </a:extLst>
          </p:cNvPr>
          <p:cNvSpPr/>
          <p:nvPr/>
        </p:nvSpPr>
        <p:spPr>
          <a:xfrm>
            <a:off x="110830" y="3836820"/>
            <a:ext cx="3363890" cy="12038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3E3627-B20A-A541-82B5-47F9F9E3439D}"/>
              </a:ext>
            </a:extLst>
          </p:cNvPr>
          <p:cNvSpPr/>
          <p:nvPr/>
        </p:nvSpPr>
        <p:spPr>
          <a:xfrm>
            <a:off x="8348048" y="3328580"/>
            <a:ext cx="5960806" cy="105262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App1 and App2 EC2 Instances and also configure their equivalent Outputs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1FCD5D-D38F-AB42-B22E-B934F44114DF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>
            <a:off x="3474720" y="3854895"/>
            <a:ext cx="4873328" cy="58383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87B0CDC-C0B6-AE46-8EF1-AF2BB8C9B97C}"/>
              </a:ext>
            </a:extLst>
          </p:cNvPr>
          <p:cNvSpPr/>
          <p:nvPr/>
        </p:nvSpPr>
        <p:spPr>
          <a:xfrm>
            <a:off x="110830" y="5791724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E02767-9D78-4A47-B19A-E46C0A569F6D}"/>
              </a:ext>
            </a:extLst>
          </p:cNvPr>
          <p:cNvSpPr/>
          <p:nvPr/>
        </p:nvSpPr>
        <p:spPr>
          <a:xfrm>
            <a:off x="8348048" y="4511591"/>
            <a:ext cx="5960806" cy="122197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ALB HTTP and HTTPS Listeners, App1 and 2 Target Groups, Listener Rules, Redirects </a:t>
            </a:r>
            <a:r>
              <a:rPr lang="en-US" sz="2600" dirty="0" err="1"/>
              <a:t>etc</a:t>
            </a:r>
            <a:endParaRPr lang="en-US" sz="2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1368A2-5F38-9447-8799-905E46AA7424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>
            <a:off x="3474720" y="5122578"/>
            <a:ext cx="4873328" cy="81826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FE6B914-BE98-104D-A1CC-BE28E2EE5F3C}"/>
              </a:ext>
            </a:extLst>
          </p:cNvPr>
          <p:cNvSpPr/>
          <p:nvPr/>
        </p:nvSpPr>
        <p:spPr>
          <a:xfrm>
            <a:off x="158454" y="6289048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9D9F7E9-E0F7-904A-9F47-A2F35C841145}"/>
              </a:ext>
            </a:extLst>
          </p:cNvPr>
          <p:cNvSpPr/>
          <p:nvPr/>
        </p:nvSpPr>
        <p:spPr>
          <a:xfrm>
            <a:off x="8348048" y="5811231"/>
            <a:ext cx="5960806" cy="84182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SSL Certificate using AWS Certificate Manager Service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70F1D0-D70C-FD45-AACB-E7AEB8A28413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3522344" y="6232142"/>
            <a:ext cx="4825704" cy="20602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739860C-83EC-4945-9E70-C185B7AE76BC}"/>
              </a:ext>
            </a:extLst>
          </p:cNvPr>
          <p:cNvSpPr/>
          <p:nvPr/>
        </p:nvSpPr>
        <p:spPr>
          <a:xfrm>
            <a:off x="110830" y="6632102"/>
            <a:ext cx="3363890" cy="1823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01B0AAD-B522-C549-AB6E-E0D3E19FE026}"/>
              </a:ext>
            </a:extLst>
          </p:cNvPr>
          <p:cNvSpPr/>
          <p:nvPr/>
        </p:nvSpPr>
        <p:spPr>
          <a:xfrm>
            <a:off x="8348048" y="6784194"/>
            <a:ext cx="5960806" cy="6109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Route53 DNS Record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902334-DE2B-3F42-9248-5D8C4876C8B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 flipV="1">
            <a:off x="3474720" y="6723286"/>
            <a:ext cx="4873328" cy="36640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F1F63C6-C1CB-6747-BF44-3A95C0BBCBF1}"/>
              </a:ext>
            </a:extLst>
          </p:cNvPr>
          <p:cNvSpPr/>
          <p:nvPr/>
        </p:nvSpPr>
        <p:spPr>
          <a:xfrm>
            <a:off x="8348048" y="1230009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App1 and App2 </a:t>
            </a:r>
            <a:r>
              <a:rPr lang="en-US" sz="2600" dirty="0" err="1"/>
              <a:t>Userdata</a:t>
            </a:r>
            <a:endParaRPr lang="en-US" sz="2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0F3064B-3AD9-5243-BAC3-B9158310A8AE}"/>
              </a:ext>
            </a:extLst>
          </p:cNvPr>
          <p:cNvCxnSpPr>
            <a:cxnSpLocks/>
            <a:stCxn id="43" idx="1"/>
            <a:endCxn id="45" idx="3"/>
          </p:cNvCxnSpPr>
          <p:nvPr/>
        </p:nvCxnSpPr>
        <p:spPr>
          <a:xfrm flipH="1" flipV="1">
            <a:off x="2194560" y="338685"/>
            <a:ext cx="6153488" cy="117930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8259EDA-617C-D24F-9156-DF2D15F7E62C}"/>
              </a:ext>
            </a:extLst>
          </p:cNvPr>
          <p:cNvSpPr/>
          <p:nvPr/>
        </p:nvSpPr>
        <p:spPr>
          <a:xfrm>
            <a:off x="110830" y="74220"/>
            <a:ext cx="2083730" cy="528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A01850-E624-D141-AC8F-52657C33D0B0}"/>
              </a:ext>
            </a:extLst>
          </p:cNvPr>
          <p:cNvSpPr/>
          <p:nvPr/>
        </p:nvSpPr>
        <p:spPr>
          <a:xfrm>
            <a:off x="158454" y="3543300"/>
            <a:ext cx="2939076" cy="2487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13D43B5-0EC5-5146-A3D1-18113F5EF258}"/>
              </a:ext>
            </a:extLst>
          </p:cNvPr>
          <p:cNvSpPr/>
          <p:nvPr/>
        </p:nvSpPr>
        <p:spPr>
          <a:xfrm>
            <a:off x="8348048" y="2616891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Route53 Hosted Zone Datasource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D542E6-CBAE-0B42-8E50-3F8D63EB2E6E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3097530" y="2904871"/>
            <a:ext cx="5250518" cy="76278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30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16" grpId="0" animBg="1"/>
      <p:bldP spid="18" grpId="0" animBg="1"/>
      <p:bldP spid="22" grpId="0" animBg="1"/>
      <p:bldP spid="23" grpId="0" animBg="1"/>
      <p:bldP spid="27" grpId="0" animBg="1"/>
      <p:bldP spid="28" grpId="0" animBg="1"/>
      <p:bldP spid="31" grpId="0" animBg="1"/>
      <p:bldP spid="32" grpId="0" animBg="1"/>
      <p:bldP spid="43" grpId="0" animBg="1"/>
      <p:bldP spid="45" grpId="0" animBg="1"/>
      <p:bldP spid="5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381194</TotalTime>
  <Words>10320</Words>
  <Application>Microsoft Macintosh PowerPoint</Application>
  <PresentationFormat>Custom</PresentationFormat>
  <Paragraphs>2714</Paragraphs>
  <Slides>158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3" baseType="lpstr">
      <vt:lpstr>Aharoni</vt:lpstr>
      <vt:lpstr>Arial</vt:lpstr>
      <vt:lpstr>Calibri</vt:lpstr>
      <vt:lpstr>Calibri Light</vt:lpstr>
      <vt:lpstr>Office Theme</vt:lpstr>
      <vt:lpstr>Terraform on AWS with IaC DevOps &amp; SRE</vt:lpstr>
      <vt:lpstr>PowerPoint Presentation</vt:lpstr>
      <vt:lpstr>Terraform on AWS with IaC DevOps &amp; SRE</vt:lpstr>
      <vt:lpstr>PowerPoint Presentation</vt:lpstr>
      <vt:lpstr>PowerPoint Presentation</vt:lpstr>
      <vt:lpstr>PowerPoint Presentation</vt:lpstr>
      <vt:lpstr>PowerPoint Presentation</vt:lpstr>
      <vt:lpstr>Terraform Fundamentals</vt:lpstr>
      <vt:lpstr>AWS VPC 3-Tier Architecture</vt:lpstr>
      <vt:lpstr>AWS VPC + EC2 Instance + Security Groups</vt:lpstr>
      <vt:lpstr>What are we going to learn ?</vt:lpstr>
      <vt:lpstr>AWS VPC + EC2 Instance + Security Groups + AWS ELB Classic Load Balancer</vt:lpstr>
      <vt:lpstr>AWS VPC + EC2 Instance + Security Groups + AWS ALB Application  Load Balancer</vt:lpstr>
      <vt:lpstr>PowerPoint Presentation</vt:lpstr>
      <vt:lpstr>PowerPoint Presentation</vt:lpstr>
      <vt:lpstr>PowerPoint Presentation</vt:lpstr>
      <vt:lpstr>PowerPoint Presentation</vt:lpstr>
      <vt:lpstr>Upgrade Terraform Modules</vt:lpstr>
      <vt:lpstr>PowerPoint Presentation</vt:lpstr>
      <vt:lpstr>PowerPoint Presentation</vt:lpstr>
      <vt:lpstr>PowerPoint Presentation</vt:lpstr>
      <vt:lpstr>PowerPoint Presentation</vt:lpstr>
      <vt:lpstr>Build Terraform Modules Locally </vt:lpstr>
      <vt:lpstr>PowerPoint Presentation</vt:lpstr>
      <vt:lpstr>PowerPoint Presentation</vt:lpstr>
      <vt:lpstr>What is Terraform Backend ?</vt:lpstr>
      <vt:lpstr>Local State File</vt:lpstr>
      <vt:lpstr>PowerPoint Presentation</vt:lpstr>
      <vt:lpstr>Terraform Remote State Datasource</vt:lpstr>
      <vt:lpstr>PowerPoint Presentation</vt:lpstr>
      <vt:lpstr>PowerPoint Presentation</vt:lpstr>
      <vt:lpstr>PowerPoint Presentation</vt:lpstr>
      <vt:lpstr>PowerPoint Presentation</vt:lpstr>
      <vt:lpstr>What is Infrastructure as Code ?</vt:lpstr>
      <vt:lpstr>Traditional Way of Managing Infrastructure</vt:lpstr>
      <vt:lpstr>Traditional Way of Managing Infrastructure</vt:lpstr>
      <vt:lpstr>Traditional Way of Managing Infrastructure</vt:lpstr>
      <vt:lpstr>Traditional Way of Managing Infrastructure</vt:lpstr>
      <vt:lpstr>Manage using IaC with Terraform</vt:lpstr>
      <vt:lpstr>Manage using IaC with Terraform</vt:lpstr>
      <vt:lpstr>Google Trends – Past 5 Years</vt:lpstr>
      <vt:lpstr>Google Trends – Past 1 Year </vt:lpstr>
      <vt:lpstr>PowerPoint Presentation</vt:lpstr>
      <vt:lpstr>Terraform Installation</vt:lpstr>
      <vt:lpstr>PowerPoint Presentation</vt:lpstr>
      <vt:lpstr>PowerPoint Presentation</vt:lpstr>
      <vt:lpstr>PowerPoint Presentation</vt:lpstr>
      <vt:lpstr>PowerPoint Presentation</vt:lpstr>
      <vt:lpstr>Terraform Language Basics – Files</vt:lpstr>
      <vt:lpstr>Terraform Language Basics – Configuration Syntax</vt:lpstr>
      <vt:lpstr>Terraform Language Basics – Configuration Syntax</vt:lpstr>
      <vt:lpstr>Terraform Language Basics – Configuration Syntax</vt:lpstr>
      <vt:lpstr>Terraform Language Basics – Configuration Syntax</vt:lpstr>
      <vt:lpstr>PowerPoint Presentation</vt:lpstr>
      <vt:lpstr>PowerPoint Presentation</vt:lpstr>
      <vt:lpstr>Terraform Basic Blocks</vt:lpstr>
      <vt:lpstr>PowerPoint Presentation</vt:lpstr>
      <vt:lpstr>Terraform Block</vt:lpstr>
      <vt:lpstr>Terraform Block from 0.13 onwards</vt:lpstr>
      <vt:lpstr>Terraform Block</vt:lpstr>
      <vt:lpstr>PowerPoint Presentation</vt:lpstr>
      <vt:lpstr>Terraform Providers</vt:lpstr>
      <vt:lpstr>PowerPoint Presentation</vt:lpstr>
      <vt:lpstr>Dependency Lock File</vt:lpstr>
      <vt:lpstr>Required Providers</vt:lpstr>
      <vt:lpstr>Terraform Registry</vt:lpstr>
      <vt:lpstr>PowerPoint Presentation</vt:lpstr>
      <vt:lpstr>Terraform Language Basics – Configuration Syntax</vt:lpstr>
      <vt:lpstr>Resource Syntax</vt:lpstr>
      <vt:lpstr>PowerPoint Presentation</vt:lpstr>
      <vt:lpstr>Resource Behavior</vt:lpstr>
      <vt:lpstr>Terraform  State</vt:lpstr>
      <vt:lpstr>Desired &amp; Current Terraform States</vt:lpstr>
      <vt:lpstr>PowerPoint Presentation</vt:lpstr>
      <vt:lpstr>What are we going to learn ?</vt:lpstr>
      <vt:lpstr>PowerPoint Presentation</vt:lpstr>
      <vt:lpstr>Terraform Input Variables</vt:lpstr>
      <vt:lpstr>Terraform Datasources</vt:lpstr>
      <vt:lpstr>Terraform Datasources</vt:lpstr>
      <vt:lpstr>Terraform Variables – Output Values</vt:lpstr>
      <vt:lpstr>PowerPoint Presentation</vt:lpstr>
      <vt:lpstr>PowerPoint Presentation</vt:lpstr>
      <vt:lpstr>PowerPoint Presentation</vt:lpstr>
      <vt:lpstr>AWS VPC 3-Tier Architecture</vt:lpstr>
      <vt:lpstr>What are we going to Learn ?</vt:lpstr>
      <vt:lpstr>Terraform Modules</vt:lpstr>
      <vt:lpstr>PowerPoint Presentation</vt:lpstr>
      <vt:lpstr>AWS VPC + EC2 Instance + Security Groups</vt:lpstr>
      <vt:lpstr>What are we going to learn ?</vt:lpstr>
      <vt:lpstr>PowerPoint Presentation</vt:lpstr>
      <vt:lpstr>AWS VPC + EC2 Instance + Security Groups + AWS ELB Classic Load Balancer</vt:lpstr>
      <vt:lpstr>What are we going to learn ?</vt:lpstr>
      <vt:lpstr>PowerPoint Presentation</vt:lpstr>
      <vt:lpstr>AWS VPC + EC2 Instance + Security Groups + AWS ALB Application  Load Balancer</vt:lpstr>
      <vt:lpstr>What are we going to learn ?</vt:lpstr>
      <vt:lpstr>PowerPoint Presentation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AWS ACM Certificate Limit Issue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What are we going to learn ?</vt:lpstr>
      <vt:lpstr>Upgrade Terraform Modules</vt:lpstr>
      <vt:lpstr>PowerPoint Presentation</vt:lpstr>
      <vt:lpstr>PowerPoint Presentation</vt:lpstr>
      <vt:lpstr>What are we going to learn ?</vt:lpstr>
      <vt:lpstr>What are we going to learn ?</vt:lpstr>
      <vt:lpstr>PowerPoint Presentation</vt:lpstr>
      <vt:lpstr>AWS Autoscaling Launch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 Terraform Modules Locally </vt:lpstr>
      <vt:lpstr>PowerPoint Presentation</vt:lpstr>
      <vt:lpstr>PowerPoint Presentation</vt:lpstr>
      <vt:lpstr>Desired &amp; Current Terraform States</vt:lpstr>
      <vt:lpstr>PowerPoint Presentation</vt:lpstr>
      <vt:lpstr>What is Terraform Backend ?</vt:lpstr>
      <vt:lpstr>Local State File</vt:lpstr>
      <vt:lpstr>PowerPoint Presentation</vt:lpstr>
      <vt:lpstr>Terraform Remote State File with State Locking</vt:lpstr>
      <vt:lpstr>PowerPoint Presentation</vt:lpstr>
      <vt:lpstr>Terraform Backends</vt:lpstr>
      <vt:lpstr>Terraform Backends</vt:lpstr>
      <vt:lpstr>Terraform Backends</vt:lpstr>
      <vt:lpstr>PowerPoint Presentation</vt:lpstr>
      <vt:lpstr>Terraform Commands – State Perspective</vt:lpstr>
      <vt:lpstr>PowerPoint Presentation</vt:lpstr>
      <vt:lpstr>Terraform Remote State Datasource</vt:lpstr>
      <vt:lpstr>PowerPoint Presentation</vt:lpstr>
      <vt:lpstr>PowerPoint Presentation</vt:lpstr>
      <vt:lpstr>Project-1: Terraform Backend</vt:lpstr>
      <vt:lpstr>PowerPoint Presentation</vt:lpstr>
      <vt:lpstr>Project-2: Terraform Remote State Datasource</vt:lpstr>
      <vt:lpstr>Project-2: Terraform Backend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stacksimplify Team</cp:lastModifiedBy>
  <cp:revision>1159</cp:revision>
  <dcterms:created xsi:type="dcterms:W3CDTF">2019-11-12T03:20:49Z</dcterms:created>
  <dcterms:modified xsi:type="dcterms:W3CDTF">2023-12-27T10:31:18Z</dcterms:modified>
</cp:coreProperties>
</file>